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4" r:id="rId5"/>
    <p:sldId id="261" r:id="rId6"/>
    <p:sldId id="275" r:id="rId7"/>
    <p:sldId id="259" r:id="rId8"/>
    <p:sldId id="260" r:id="rId9"/>
    <p:sldId id="262" r:id="rId10"/>
    <p:sldId id="268" r:id="rId11"/>
    <p:sldId id="263" r:id="rId12"/>
    <p:sldId id="265" r:id="rId13"/>
    <p:sldId id="266" r:id="rId14"/>
    <p:sldId id="267" r:id="rId15"/>
    <p:sldId id="269" r:id="rId16"/>
    <p:sldId id="270" r:id="rId17"/>
    <p:sldId id="274" r:id="rId18"/>
    <p:sldId id="271" r:id="rId19"/>
    <p:sldId id="273" r:id="rId20"/>
    <p:sldId id="272" r:id="rId21"/>
    <p:sldId id="276"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C7AD9-C5C0-4FDA-A113-2BA6D45BB0E5}" type="datetimeFigureOut">
              <a:rPr lang="nl-NL"/>
              <a:pPr/>
              <a:t>30-9-2012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9BA70-A4BA-4EF2-9FDF-7293B10E36E5}" type="slidenum">
              <a:rPr lang="nl-NL"/>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89BA70-A4BA-4EF2-9FDF-7293B10E36E5}" type="slidenum">
              <a:rPr lang="nl-NL"/>
              <a:pPr/>
              <a:t>1</a:t>
            </a:fld>
            <a:endParaRPr lang="nl-NL"/>
          </a:p>
        </p:txBody>
      </p:sp>
    </p:spTree>
    <p:extLst>
      <p:ext uri="{BB962C8B-B14F-4D97-AF65-F5344CB8AC3E}">
        <p14:creationId xmlns:p14="http://schemas.microsoft.com/office/powerpoint/2010/main" xmlns="" val="235796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89BA70-A4BA-4EF2-9FDF-7293B10E36E5}" type="slidenum">
              <a:rPr lang="nl-NL"/>
              <a:pPr/>
              <a:t>2</a:t>
            </a:fld>
            <a:endParaRPr lang="nl-NL"/>
          </a:p>
        </p:txBody>
      </p:sp>
    </p:spTree>
    <p:extLst>
      <p:ext uri="{BB962C8B-B14F-4D97-AF65-F5344CB8AC3E}">
        <p14:creationId xmlns:p14="http://schemas.microsoft.com/office/powerpoint/2010/main" xmlns="" val="105967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89BA70-A4BA-4EF2-9FDF-7293B10E36E5}" type="slidenum">
              <a:rPr lang="nl-NL"/>
              <a:pPr/>
              <a:t>3</a:t>
            </a:fld>
            <a:endParaRPr lang="nl-NL"/>
          </a:p>
        </p:txBody>
      </p:sp>
    </p:spTree>
    <p:extLst>
      <p:ext uri="{BB962C8B-B14F-4D97-AF65-F5344CB8AC3E}">
        <p14:creationId xmlns:p14="http://schemas.microsoft.com/office/powerpoint/2010/main" xmlns="" val="340496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89BA70-A4BA-4EF2-9FDF-7293B10E36E5}" type="slidenum">
              <a:rPr lang="nl-NL"/>
              <a:pPr/>
              <a:t>15</a:t>
            </a:fld>
            <a:endParaRPr lang="nl-NL"/>
          </a:p>
        </p:txBody>
      </p:sp>
    </p:spTree>
    <p:extLst>
      <p:ext uri="{BB962C8B-B14F-4D97-AF65-F5344CB8AC3E}">
        <p14:creationId xmlns:p14="http://schemas.microsoft.com/office/powerpoint/2010/main" xmlns="" val="105657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89BA70-A4BA-4EF2-9FDF-7293B10E36E5}" type="slidenum">
              <a:rPr lang="nl-NL"/>
              <a:pPr/>
              <a:t>16</a:t>
            </a:fld>
            <a:endParaRPr lang="nl-NL"/>
          </a:p>
        </p:txBody>
      </p:sp>
    </p:spTree>
    <p:extLst>
      <p:ext uri="{BB962C8B-B14F-4D97-AF65-F5344CB8AC3E}">
        <p14:creationId xmlns:p14="http://schemas.microsoft.com/office/powerpoint/2010/main" xmlns="" val="93672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87A84A6-84B1-4DD8-A61E-CD2F73BB8675}" type="datetimeFigureOut">
              <a:rPr lang="nl-NL" smtClean="0"/>
              <a:pPr/>
              <a:t>30-9-2012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7A84A6-84B1-4DD8-A61E-CD2F73BB8675}" type="datetimeFigureOut">
              <a:rPr lang="nl-NL" smtClean="0"/>
              <a:pPr/>
              <a:t>30-9-2012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7A84A6-84B1-4DD8-A61E-CD2F73BB8675}" type="datetimeFigureOut">
              <a:rPr lang="nl-NL" smtClean="0"/>
              <a:pPr/>
              <a:t>30-9-2012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7A84A6-84B1-4DD8-A61E-CD2F73BB8675}" type="datetimeFigureOut">
              <a:rPr lang="nl-NL" smtClean="0"/>
              <a:pPr/>
              <a:t>30-9-2012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87A84A6-84B1-4DD8-A61E-CD2F73BB8675}" type="datetimeFigureOut">
              <a:rPr lang="nl-NL" smtClean="0"/>
              <a:pPr/>
              <a:t>30-9-2012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87A84A6-84B1-4DD8-A61E-CD2F73BB8675}" type="datetimeFigureOut">
              <a:rPr lang="nl-NL" smtClean="0"/>
              <a:pPr/>
              <a:t>30-9-2012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87A84A6-84B1-4DD8-A61E-CD2F73BB8675}" type="datetimeFigureOut">
              <a:rPr lang="nl-NL" smtClean="0"/>
              <a:pPr/>
              <a:t>30-9-2012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87A84A6-84B1-4DD8-A61E-CD2F73BB8675}" type="datetimeFigureOut">
              <a:rPr lang="nl-NL" smtClean="0"/>
              <a:pPr/>
              <a:t>30-9-2012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7A84A6-84B1-4DD8-A61E-CD2F73BB8675}" type="datetimeFigureOut">
              <a:rPr lang="nl-NL" smtClean="0"/>
              <a:pPr/>
              <a:t>30-9-2012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7A84A6-84B1-4DD8-A61E-CD2F73BB8675}" type="datetimeFigureOut">
              <a:rPr lang="nl-NL" smtClean="0"/>
              <a:pPr/>
              <a:t>30-9-2012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7A84A6-84B1-4DD8-A61E-CD2F73BB8675}" type="datetimeFigureOut">
              <a:rPr lang="nl-NL" smtClean="0"/>
              <a:pPr/>
              <a:t>30-9-2012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16988E-5620-48B7-9AFA-8AA13F971FD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accent1">
                <a:tint val="66000"/>
                <a:satMod val="160000"/>
                <a:alpha val="87000"/>
              </a:schemeClr>
            </a:gs>
            <a:gs pos="50000">
              <a:schemeClr val="accent1">
                <a:tint val="44500"/>
                <a:satMod val="160000"/>
              </a:schemeClr>
            </a:gs>
            <a:gs pos="100000">
              <a:schemeClr val="accent1">
                <a:tint val="23500"/>
                <a:satMod val="160000"/>
              </a:schemeClr>
            </a:gs>
          </a:gsLst>
          <a:lin ang="198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A84A6-84B1-4DD8-A61E-CD2F73BB8675}" type="datetimeFigureOut">
              <a:rPr lang="nl-NL" smtClean="0"/>
              <a:pPr/>
              <a:t>30-9-2012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6988E-5620-48B7-9AFA-8AA13F971FD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l.wikipedia.org/wiki/Bestand:Reading_Borders_USA.jpg"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upload.wikimedia.org/wikipedia/commons/c/c7/Women_on_bench_talking.jpg"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BORG\VOL1\LL-USERS\101029\Brain_Anatomy_and_Functions__.wm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48" y="142852"/>
            <a:ext cx="7772400" cy="1470025"/>
          </a:xfrm>
        </p:spPr>
        <p:txBody>
          <a:bodyPr/>
          <a:lstStyle/>
          <a:p>
            <a:r>
              <a:rPr lang="nl-NL" dirty="0" smtClean="0">
                <a:latin typeface="Comic Sans MS" pitchFamily="66" charset="0"/>
              </a:rPr>
              <a:t>Hoe werken hersenen?</a:t>
            </a:r>
            <a:endParaRPr lang="nl-NL" dirty="0">
              <a:latin typeface="Comic Sans MS" pitchFamily="66" charset="0"/>
            </a:endParaRPr>
          </a:p>
        </p:txBody>
      </p:sp>
      <p:sp>
        <p:nvSpPr>
          <p:cNvPr id="3" name="Ondertitel 2"/>
          <p:cNvSpPr>
            <a:spLocks noGrp="1"/>
          </p:cNvSpPr>
          <p:nvPr>
            <p:ph type="subTitle" idx="1"/>
          </p:nvPr>
        </p:nvSpPr>
        <p:spPr>
          <a:xfrm>
            <a:off x="2339752" y="6257528"/>
            <a:ext cx="3995936" cy="600472"/>
          </a:xfrm>
        </p:spPr>
        <p:txBody>
          <a:bodyPr>
            <a:normAutofit fontScale="55000" lnSpcReduction="20000"/>
          </a:bodyPr>
          <a:lstStyle/>
          <a:p>
            <a:r>
              <a:rPr lang="nl-NL" dirty="0" smtClean="0"/>
              <a:t>Matthijs Hoekman &amp; Koen Smelt</a:t>
            </a:r>
          </a:p>
          <a:p>
            <a:r>
              <a:rPr lang="nl-NL" dirty="0" smtClean="0"/>
              <a:t>vw43</a:t>
            </a:r>
          </a:p>
          <a:p>
            <a:endParaRPr lang="nl-NL" dirty="0"/>
          </a:p>
        </p:txBody>
      </p:sp>
      <p:pic>
        <p:nvPicPr>
          <p:cNvPr id="11266" name="Picture 2" descr="http://www.funderstanding.com/wp-content/upload/iStock_000005809739XSmall.jpg"/>
          <p:cNvPicPr>
            <a:picLocks noChangeAspect="1" noChangeArrowheads="1"/>
          </p:cNvPicPr>
          <p:nvPr/>
        </p:nvPicPr>
        <p:blipFill>
          <a:blip r:embed="rId3" cstate="print"/>
          <a:srcRect/>
          <a:stretch>
            <a:fillRect/>
          </a:stretch>
        </p:blipFill>
        <p:spPr bwMode="auto">
          <a:xfrm>
            <a:off x="1928794" y="1285860"/>
            <a:ext cx="4857784" cy="484378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11156"/>
          </a:xfrm>
        </p:spPr>
        <p:txBody>
          <a:bodyPr>
            <a:normAutofit fontScale="90000"/>
          </a:bodyPr>
          <a:lstStyle/>
          <a:p>
            <a:r>
              <a:rPr lang="nl-NL" dirty="0" smtClean="0"/>
              <a:t> </a:t>
            </a:r>
            <a:endParaRPr lang="nl-NL" dirty="0"/>
          </a:p>
        </p:txBody>
      </p:sp>
      <p:sp>
        <p:nvSpPr>
          <p:cNvPr id="3" name="Tijdelijke aanduiding voor inhoud 2"/>
          <p:cNvSpPr>
            <a:spLocks noGrp="1"/>
          </p:cNvSpPr>
          <p:nvPr>
            <p:ph idx="1"/>
          </p:nvPr>
        </p:nvSpPr>
        <p:spPr>
          <a:xfrm>
            <a:off x="457200" y="214290"/>
            <a:ext cx="8229600" cy="5911873"/>
          </a:xfrm>
        </p:spPr>
        <p:txBody>
          <a:bodyPr/>
          <a:lstStyle/>
          <a:p>
            <a:pPr>
              <a:buNone/>
            </a:pPr>
            <a:r>
              <a:rPr lang="nl-NL" sz="2800" dirty="0" smtClean="0"/>
              <a:t>Is er verschil bij mannen en vrouwen?</a:t>
            </a:r>
          </a:p>
          <a:p>
            <a:pPr>
              <a:buNone/>
            </a:pPr>
            <a:endParaRPr lang="nl-NL" dirty="0" smtClean="0"/>
          </a:p>
        </p:txBody>
      </p:sp>
      <p:sp>
        <p:nvSpPr>
          <p:cNvPr id="4" name="Rechthoek 3"/>
          <p:cNvSpPr/>
          <p:nvPr/>
        </p:nvSpPr>
        <p:spPr>
          <a:xfrm>
            <a:off x="357158" y="714357"/>
            <a:ext cx="8143932" cy="6971139"/>
          </a:xfrm>
          <a:prstGeom prst="rect">
            <a:avLst/>
          </a:prstGeom>
        </p:spPr>
        <p:txBody>
          <a:bodyPr wrap="square">
            <a:spAutoFit/>
          </a:bodyPr>
          <a:lstStyle/>
          <a:p>
            <a:r>
              <a:rPr lang="nl-NL" sz="1400" dirty="0" smtClean="0"/>
              <a:t>Psychologisch onderzoek heeft uitgewezen dat de vrouw doorgaans beter is op het gebied van taal, fijne motoriek en rekenen. De man daarentegen zou zich beter kunnen oriënteren, een beter inzicht hebben en wiskundig kunnen redeneren.</a:t>
            </a:r>
            <a:br>
              <a:rPr lang="nl-NL" sz="1400" dirty="0" smtClean="0"/>
            </a:br>
            <a:r>
              <a:rPr lang="nl-NL" sz="1400" dirty="0" smtClean="0"/>
              <a:t>Dit zou te maken hebben met de geslachtshormonen. Oestrogeen doen de hersenen evolueren in vrouwelijke richting, testosteron in mannelijke richting.</a:t>
            </a:r>
          </a:p>
          <a:p>
            <a:r>
              <a:rPr lang="nl-NL" sz="1400" dirty="0" smtClean="0"/>
              <a:t>Als een mens twee dingen tegelijk wil doen moet hij snel van de ene hersenhelft naar de andere kunnen overschakelen. Deze ‘schakelfunctie’ situeert zich onder het voorhoofd. Mannen blijken strakker te ordenen dan vrouwen zodat vrouwen het makkelijker hebben om over te schakelen. Uit wetenschappelijk onderzoek blijkt dat het overschakelen enkele seconden in beslag kan nemen. Op zich te verwaarlozen maar als je bijvoorbeeld aan het telefoneren bent terwijl je rijdt kan dit het verschil uitmaken tussen leven of dood. </a:t>
            </a:r>
            <a:r>
              <a:rPr lang="nl-NL" sz="1400" dirty="0" err="1" smtClean="0"/>
              <a:t>Multitasken</a:t>
            </a:r>
            <a:r>
              <a:rPr lang="nl-NL" sz="1400" dirty="0" smtClean="0"/>
              <a:t> kan men aanleren. Door veel te oefenen leg je als het ware een weg aan in je hersenen zodat bepaalde gezamenlijk uitgevoerde activiteiten na een tijdje routineus plaatsvinden. In sommige situaties kan dit noodzakelijk zijn: als je collega ziek valt en je zijn werk moet overnemen bijvoorbeeld of als je eten moet klaarmaken maar tegelijkertijd ook je kroost in het oog moet houden.</a:t>
            </a:r>
          </a:p>
          <a:p>
            <a:endParaRPr lang="nl-NL" sz="1400" dirty="0" smtClean="0"/>
          </a:p>
          <a:p>
            <a:r>
              <a:rPr lang="nl-NL" sz="1400" dirty="0" smtClean="0"/>
              <a:t>Dit fenomeen kan geschiedkundig verklaard worden. Het heeft te maken met de evolutie van de mens (Dat weer mooi aansluit aan het hoofdstuk). De voorhistorische man was een jager. Hij moest zijn prooien vaak lange tijd achtervolgen en diende zich dus te concentreren op een </a:t>
            </a:r>
            <a:r>
              <a:rPr lang="nl-NL" sz="1400" dirty="0" err="1" smtClean="0"/>
              <a:t>langetermijndoel</a:t>
            </a:r>
            <a:r>
              <a:rPr lang="nl-NL" sz="1400" dirty="0" smtClean="0"/>
              <a:t>. Dat ene doel was essentieel en bijzaken moesten in functie daarvan worden geëlimineerd. De vrouw daarentegen moest zich op verschillende zaken tegelijkertijd concentreren. Ze moest de groep beschermen en op gevaren letten die de groep eventueel konden bedreigen. Ze bereidde ook het eten en zorgde voor de kinderen. Ze was dus sociaal heel actief. De evoluerende mens heeft dat altijd met zich meegedragen.</a:t>
            </a:r>
          </a:p>
          <a:p>
            <a:endParaRPr lang="nl-NL" sz="1400" dirty="0" smtClean="0"/>
          </a:p>
          <a:p>
            <a:r>
              <a:rPr lang="nl-NL" sz="1400" dirty="0" smtClean="0"/>
              <a:t>Onze conclusie, Als je de invloed van geslachtshormonen op de evolutie van de hersenen bekijkt en je beredeneerd met de evolutie van de mens, dan is het goed te begrijpen waarom vrouwen nu eenmaal beter zijn in het simultaan uitvoeren van verschillende taken. </a:t>
            </a:r>
          </a:p>
          <a:p>
            <a:endParaRPr lang="nl-NL" sz="1100" dirty="0" smtClean="0"/>
          </a:p>
          <a:p>
            <a:endParaRPr lang="nl-NL" dirty="0" smtClean="0"/>
          </a:p>
          <a:p>
            <a:r>
              <a:rPr lang="nl-NL" dirty="0" smtClean="0"/>
              <a:t/>
            </a:r>
            <a:br>
              <a:rPr lang="nl-NL" dirty="0" smtClean="0"/>
            </a:br>
            <a:endParaRPr lang="nl-NL" dirty="0" smtClean="0"/>
          </a:p>
          <a:p>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Evolueert het menselijk brein ook?</a:t>
            </a:r>
            <a:endParaRPr lang="nl-NL" dirty="0"/>
          </a:p>
        </p:txBody>
      </p:sp>
      <p:pic>
        <p:nvPicPr>
          <p:cNvPr id="4" name="il_fi" descr="http://members.home.nl/keesdebrouwer/images/prehistorie/homo-ontwikkeling_800x_01.jpg"/>
          <p:cNvPicPr>
            <a:picLocks noGrp="1" noChangeAspect="1" noChangeArrowheads="1"/>
          </p:cNvPicPr>
          <p:nvPr>
            <p:ph idx="1"/>
          </p:nvPr>
        </p:nvPicPr>
        <p:blipFill>
          <a:blip r:embed="rId2" cstate="print"/>
          <a:srcRect/>
          <a:stretch>
            <a:fillRect/>
          </a:stretch>
        </p:blipFill>
        <p:spPr bwMode="auto">
          <a:xfrm>
            <a:off x="314332" y="1500174"/>
            <a:ext cx="8495327" cy="471490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 </a:t>
            </a:r>
            <a:endParaRPr lang="nl-NL" dirty="0"/>
          </a:p>
        </p:txBody>
      </p:sp>
      <p:sp>
        <p:nvSpPr>
          <p:cNvPr id="6" name="Tijdelijke aanduiding voor inhoud 5"/>
          <p:cNvSpPr>
            <a:spLocks noGrp="1"/>
          </p:cNvSpPr>
          <p:nvPr>
            <p:ph idx="1"/>
          </p:nvPr>
        </p:nvSpPr>
        <p:spPr>
          <a:xfrm>
            <a:off x="357158" y="273050"/>
            <a:ext cx="8329642" cy="5853113"/>
          </a:xfrm>
        </p:spPr>
        <p:txBody>
          <a:bodyPr/>
          <a:lstStyle/>
          <a:p>
            <a:pPr>
              <a:buNone/>
            </a:pPr>
            <a:r>
              <a:rPr lang="nl-NL" dirty="0" smtClean="0"/>
              <a:t>Evolutie menselijk brein in diagram.</a:t>
            </a:r>
          </a:p>
          <a:p>
            <a:pPr>
              <a:buNone/>
            </a:pPr>
            <a:endParaRPr lang="nl-NL" dirty="0"/>
          </a:p>
        </p:txBody>
      </p:sp>
      <p:sp>
        <p:nvSpPr>
          <p:cNvPr id="7" name="Tijdelijke aanduiding voor tekst 6"/>
          <p:cNvSpPr>
            <a:spLocks noGrp="1"/>
          </p:cNvSpPr>
          <p:nvPr>
            <p:ph type="body" sz="half" idx="2"/>
          </p:nvPr>
        </p:nvSpPr>
        <p:spPr>
          <a:xfrm>
            <a:off x="457201" y="1435100"/>
            <a:ext cx="2614602" cy="4994296"/>
          </a:xfrm>
        </p:spPr>
        <p:txBody>
          <a:bodyPr>
            <a:normAutofit fontScale="77500" lnSpcReduction="20000"/>
          </a:bodyPr>
          <a:lstStyle/>
          <a:p>
            <a:endParaRPr lang="nl-NL" dirty="0" smtClean="0"/>
          </a:p>
          <a:p>
            <a:r>
              <a:rPr lang="nl-NL" dirty="0" smtClean="0"/>
              <a:t>In de schedels is aangegeven hoe </a:t>
            </a:r>
          </a:p>
          <a:p>
            <a:r>
              <a:rPr lang="nl-NL" dirty="0" smtClean="0"/>
              <a:t>groot de hersenen zoveel jaar geleden zijn geweest.</a:t>
            </a:r>
          </a:p>
          <a:p>
            <a:endParaRPr lang="nl-NL" dirty="0" smtClean="0"/>
          </a:p>
          <a:p>
            <a:r>
              <a:rPr lang="nl-NL" dirty="0" smtClean="0"/>
              <a:t>De eerste schedel is een aap, de laatste de moderne mens.</a:t>
            </a:r>
          </a:p>
          <a:p>
            <a:endParaRPr lang="nl-NL" dirty="0" smtClean="0"/>
          </a:p>
          <a:p>
            <a:r>
              <a:rPr lang="nl-NL" dirty="0" smtClean="0"/>
              <a:t>Op de x-as hoeveel miljoen jaar geleden.</a:t>
            </a:r>
          </a:p>
          <a:p>
            <a:r>
              <a:rPr lang="nl-NL" dirty="0" smtClean="0"/>
              <a:t> Op de y-as hoeveel kubieke cm de herseninhoud is.</a:t>
            </a:r>
          </a:p>
          <a:p>
            <a:endParaRPr lang="nl-NL" dirty="0" smtClean="0"/>
          </a:p>
          <a:p>
            <a:r>
              <a:rPr lang="nl-NL" dirty="0" smtClean="0"/>
              <a:t>Je kan zien dat de inhoud van het brein. Sterk gestegen is. In vergelijking tot hoe we nu denken, leven, werken, doen. Kun je ook zeggen dat we beschaafder zijn geworden.</a:t>
            </a:r>
          </a:p>
          <a:p>
            <a:endParaRPr lang="nl-NL" dirty="0" smtClean="0"/>
          </a:p>
          <a:p>
            <a:r>
              <a:rPr lang="nl-NL" dirty="0" smtClean="0"/>
              <a:t>Dit heeft ook invloed gehad om de grote van ons brein.</a:t>
            </a:r>
          </a:p>
          <a:p>
            <a:endParaRPr lang="nl-NL" dirty="0" smtClean="0"/>
          </a:p>
          <a:p>
            <a:r>
              <a:rPr lang="nl-NL" dirty="0" smtClean="0"/>
              <a:t>Vergeleken met de rest van het hoofd. is de brein groter geworden.</a:t>
            </a:r>
          </a:p>
          <a:p>
            <a:r>
              <a:rPr lang="nl-NL" dirty="0" smtClean="0"/>
              <a:t>Hoe zit dat met de rest?</a:t>
            </a:r>
          </a:p>
          <a:p>
            <a:endParaRPr lang="nl-NL" dirty="0" smtClean="0"/>
          </a:p>
          <a:p>
            <a:r>
              <a:rPr lang="nl-NL" dirty="0" smtClean="0"/>
              <a:t>De kaakspieren zijn kleiner geworden. En hebben plaats gemaakt voor </a:t>
            </a:r>
            <a:r>
              <a:rPr lang="nl-NL" smtClean="0"/>
              <a:t>de hersenen. </a:t>
            </a:r>
            <a:r>
              <a:rPr lang="nl-NL" dirty="0" smtClean="0"/>
              <a:t>Dat is niet erg. Wij hebben zulke sterke kaken niet meer nodig om vlees te eten.</a:t>
            </a:r>
          </a:p>
          <a:p>
            <a:endParaRPr lang="nl-NL" dirty="0" smtClean="0"/>
          </a:p>
        </p:txBody>
      </p:sp>
      <p:pic>
        <p:nvPicPr>
          <p:cNvPr id="1026" name="Picture 2" descr="http://brainmind.com/images/brainEvolution456.jpg"/>
          <p:cNvPicPr>
            <a:picLocks noChangeAspect="1" noChangeArrowheads="1"/>
          </p:cNvPicPr>
          <p:nvPr/>
        </p:nvPicPr>
        <p:blipFill>
          <a:blip r:embed="rId2" cstate="print"/>
          <a:srcRect/>
          <a:stretch>
            <a:fillRect/>
          </a:stretch>
        </p:blipFill>
        <p:spPr bwMode="auto">
          <a:xfrm>
            <a:off x="3071802" y="1643050"/>
            <a:ext cx="5945394" cy="48529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smtClean="0"/>
              <a:t> </a:t>
            </a:r>
            <a:endParaRPr lang="nl-NL" dirty="0"/>
          </a:p>
        </p:txBody>
      </p:sp>
      <p:sp>
        <p:nvSpPr>
          <p:cNvPr id="5" name="Content Placeholder 4"/>
          <p:cNvSpPr>
            <a:spLocks noGrp="1"/>
          </p:cNvSpPr>
          <p:nvPr>
            <p:ph idx="1"/>
          </p:nvPr>
        </p:nvSpPr>
        <p:spPr>
          <a:xfrm>
            <a:off x="3714744" y="273050"/>
            <a:ext cx="4972056" cy="5853113"/>
          </a:xfrm>
        </p:spPr>
        <p:txBody>
          <a:bodyPr/>
          <a:lstStyle/>
          <a:p>
            <a:pPr>
              <a:buNone/>
            </a:pPr>
            <a:r>
              <a:rPr lang="en-US" dirty="0" smtClean="0"/>
              <a:t> </a:t>
            </a:r>
            <a:endParaRPr lang="en-US" dirty="0"/>
          </a:p>
        </p:txBody>
      </p:sp>
      <p:sp>
        <p:nvSpPr>
          <p:cNvPr id="6" name="Text Placeholder 5"/>
          <p:cNvSpPr>
            <a:spLocks noGrp="1"/>
          </p:cNvSpPr>
          <p:nvPr>
            <p:ph type="body" sz="half" idx="2"/>
          </p:nvPr>
        </p:nvSpPr>
        <p:spPr>
          <a:xfrm>
            <a:off x="500035" y="285728"/>
            <a:ext cx="3214709" cy="5762633"/>
          </a:xfrm>
        </p:spPr>
        <p:txBody>
          <a:bodyPr>
            <a:normAutofit fontScale="92500" lnSpcReduction="10000"/>
          </a:bodyPr>
          <a:lstStyle/>
          <a:p>
            <a:r>
              <a:rPr lang="en-US" dirty="0" err="1" smtClean="0"/>
              <a:t>Deze</a:t>
            </a:r>
            <a:r>
              <a:rPr lang="en-US" dirty="0" smtClean="0"/>
              <a:t> </a:t>
            </a:r>
            <a:r>
              <a:rPr lang="en-US" dirty="0" err="1" smtClean="0"/>
              <a:t>foto</a:t>
            </a:r>
            <a:r>
              <a:rPr lang="en-US" dirty="0" smtClean="0"/>
              <a:t> </a:t>
            </a:r>
            <a:r>
              <a:rPr lang="en-US" dirty="0" err="1" smtClean="0"/>
              <a:t>geeft</a:t>
            </a:r>
            <a:r>
              <a:rPr lang="en-US" dirty="0" smtClean="0"/>
              <a:t> </a:t>
            </a:r>
            <a:r>
              <a:rPr lang="en-US" dirty="0" err="1" smtClean="0"/>
              <a:t>ook</a:t>
            </a:r>
            <a:r>
              <a:rPr lang="en-US" dirty="0" smtClean="0"/>
              <a:t> </a:t>
            </a:r>
            <a:r>
              <a:rPr lang="en-US" dirty="0" err="1" smtClean="0"/>
              <a:t>goed</a:t>
            </a:r>
            <a:r>
              <a:rPr lang="en-US" dirty="0" smtClean="0"/>
              <a:t> </a:t>
            </a:r>
            <a:r>
              <a:rPr lang="en-US" dirty="0" err="1" smtClean="0"/>
              <a:t>weer</a:t>
            </a:r>
            <a:r>
              <a:rPr lang="en-US" dirty="0" smtClean="0"/>
              <a:t> </a:t>
            </a:r>
            <a:r>
              <a:rPr lang="en-US" dirty="0" err="1" smtClean="0"/>
              <a:t>dat</a:t>
            </a:r>
            <a:r>
              <a:rPr lang="en-US" dirty="0" smtClean="0"/>
              <a:t> de </a:t>
            </a:r>
            <a:r>
              <a:rPr lang="en-US" dirty="0" err="1" smtClean="0"/>
              <a:t>kaakspieren</a:t>
            </a:r>
            <a:r>
              <a:rPr lang="en-US" dirty="0" smtClean="0"/>
              <a:t> </a:t>
            </a:r>
            <a:r>
              <a:rPr lang="en-US" dirty="0" err="1" smtClean="0"/>
              <a:t>kleiner</a:t>
            </a:r>
            <a:r>
              <a:rPr lang="en-US" dirty="0" smtClean="0"/>
              <a:t> </a:t>
            </a:r>
            <a:r>
              <a:rPr lang="en-US" dirty="0" err="1" smtClean="0"/>
              <a:t>zijn</a:t>
            </a:r>
            <a:r>
              <a:rPr lang="en-US" dirty="0" smtClean="0"/>
              <a:t> </a:t>
            </a:r>
            <a:r>
              <a:rPr lang="en-US" dirty="0" err="1" smtClean="0"/>
              <a:t>geworden</a:t>
            </a:r>
            <a:r>
              <a:rPr lang="en-US" dirty="0" smtClean="0"/>
              <a:t> en in </a:t>
            </a:r>
            <a:r>
              <a:rPr lang="en-US" dirty="0" err="1" smtClean="0"/>
              <a:t>plaats</a:t>
            </a:r>
            <a:r>
              <a:rPr lang="en-US" dirty="0" smtClean="0"/>
              <a:t> van </a:t>
            </a:r>
            <a:r>
              <a:rPr lang="en-US" dirty="0" err="1" smtClean="0"/>
              <a:t>meer</a:t>
            </a:r>
            <a:r>
              <a:rPr lang="en-US" dirty="0" smtClean="0"/>
              <a:t> </a:t>
            </a:r>
            <a:r>
              <a:rPr lang="en-US" dirty="0" err="1" smtClean="0"/>
              <a:t>hersenen</a:t>
            </a:r>
            <a:r>
              <a:rPr lang="en-US" dirty="0" smtClean="0"/>
              <a:t> </a:t>
            </a:r>
            <a:r>
              <a:rPr lang="en-US" dirty="0" err="1" smtClean="0"/>
              <a:t>gekomen</a:t>
            </a:r>
            <a:r>
              <a:rPr lang="en-US" dirty="0" smtClean="0"/>
              <a:t>.</a:t>
            </a:r>
          </a:p>
          <a:p>
            <a:endParaRPr lang="en-US" dirty="0" smtClean="0"/>
          </a:p>
          <a:p>
            <a:r>
              <a:rPr lang="en-US" dirty="0" smtClean="0"/>
              <a:t>Hoe </a:t>
            </a:r>
            <a:r>
              <a:rPr lang="en-US" dirty="0" err="1" smtClean="0"/>
              <a:t>roder</a:t>
            </a:r>
            <a:r>
              <a:rPr lang="en-US" dirty="0" smtClean="0"/>
              <a:t> hoe </a:t>
            </a:r>
            <a:r>
              <a:rPr lang="en-US" dirty="0" err="1" smtClean="0"/>
              <a:t>sterker</a:t>
            </a:r>
            <a:r>
              <a:rPr lang="en-US" dirty="0" smtClean="0"/>
              <a:t> de </a:t>
            </a:r>
            <a:r>
              <a:rPr lang="en-US" dirty="0" err="1" smtClean="0"/>
              <a:t>spieren</a:t>
            </a:r>
            <a:r>
              <a:rPr lang="en-US" dirty="0" smtClean="0"/>
              <a:t>.</a:t>
            </a:r>
          </a:p>
          <a:p>
            <a:endParaRPr lang="en-US" dirty="0" smtClean="0"/>
          </a:p>
          <a:p>
            <a:r>
              <a:rPr lang="en-US" dirty="0" smtClean="0"/>
              <a:t>Is het de </a:t>
            </a:r>
            <a:r>
              <a:rPr lang="en-US" dirty="0" err="1" smtClean="0"/>
              <a:t>stelling</a:t>
            </a:r>
            <a:r>
              <a:rPr lang="en-US" dirty="0" smtClean="0"/>
              <a:t> </a:t>
            </a:r>
            <a:r>
              <a:rPr lang="en-US" dirty="0" err="1" smtClean="0"/>
              <a:t>ook</a:t>
            </a:r>
            <a:r>
              <a:rPr lang="en-US" dirty="0" smtClean="0"/>
              <a:t> </a:t>
            </a:r>
            <a:r>
              <a:rPr lang="en-US" dirty="0" err="1" smtClean="0"/>
              <a:t>waar</a:t>
            </a:r>
            <a:r>
              <a:rPr lang="en-US" dirty="0" smtClean="0"/>
              <a:t>, hoe </a:t>
            </a:r>
            <a:r>
              <a:rPr lang="en-US" dirty="0" err="1" smtClean="0"/>
              <a:t>meer</a:t>
            </a:r>
            <a:r>
              <a:rPr lang="en-US" dirty="0" smtClean="0"/>
              <a:t> </a:t>
            </a:r>
            <a:r>
              <a:rPr lang="en-US" dirty="0" err="1" smtClean="0"/>
              <a:t>hersenen</a:t>
            </a:r>
            <a:r>
              <a:rPr lang="en-US" dirty="0" smtClean="0"/>
              <a:t> hoe </a:t>
            </a:r>
            <a:r>
              <a:rPr lang="en-US" dirty="0" err="1" smtClean="0"/>
              <a:t>ontwikkkelder</a:t>
            </a:r>
            <a:r>
              <a:rPr lang="en-US" dirty="0" smtClean="0"/>
              <a:t>?</a:t>
            </a:r>
          </a:p>
          <a:p>
            <a:endParaRPr lang="en-US" dirty="0" smtClean="0"/>
          </a:p>
          <a:p>
            <a:r>
              <a:rPr lang="nl-NL" dirty="0" smtClean="0"/>
              <a:t>De laatste paar jaar verschijnen er regelmatig onderzoeken waarin een verband wordt gelegd tussen intelligentie en hersenvolume, gemeten met </a:t>
            </a:r>
            <a:r>
              <a:rPr lang="nl-NL" dirty="0" err="1" smtClean="0"/>
              <a:t>MRI-scans</a:t>
            </a:r>
            <a:r>
              <a:rPr lang="nl-NL" dirty="0" smtClean="0"/>
              <a:t>. De variatie in intelligentie zou voor ongeveer 15 procent te verklaren zijn uit verschillen in hersenvolume: hoe groter hoe intelligenter. </a:t>
            </a:r>
            <a:br>
              <a:rPr lang="nl-NL" dirty="0" smtClean="0"/>
            </a:br>
            <a:r>
              <a:rPr lang="nl-NL" dirty="0" smtClean="0"/>
              <a:t>Intelligentie blijkt samen te hangen met grijze massa (grijze stof bevat de cellichamen van de zenuwcellen), de hoeveelheid zenuwcellen blijkt invloed te hebben op intelligentie. Daarbij zijn er vermoedens dat de hoeveelheid verbindingen tussen zenuwcellen (de witte massa) ook bepalend zijn voor iemands intelligentie.</a:t>
            </a:r>
          </a:p>
          <a:p>
            <a:endParaRPr lang="nl-NL" dirty="0" smtClean="0"/>
          </a:p>
          <a:p>
            <a:r>
              <a:rPr lang="nl-NL" dirty="0" smtClean="0"/>
              <a:t>Dus de grote maakt niet echt uit, maar omdat de hersenen zich bij de mens sterk ontwikkeld is, en intensiever gebruikt wordt, is deze ook groter geworden.</a:t>
            </a:r>
            <a:br>
              <a:rPr lang="nl-NL" dirty="0" smtClean="0"/>
            </a:br>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714744" y="214290"/>
            <a:ext cx="4814440" cy="35707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Wat</a:t>
            </a:r>
            <a:r>
              <a:rPr lang="en-US" dirty="0" smtClean="0"/>
              <a:t> is introvert en extravert?</a:t>
            </a:r>
            <a:endParaRPr lang="en-US" dirty="0"/>
          </a:p>
        </p:txBody>
      </p:sp>
      <p:sp>
        <p:nvSpPr>
          <p:cNvPr id="8" name="Content Placeholder 7"/>
          <p:cNvSpPr>
            <a:spLocks noGrp="1"/>
          </p:cNvSpPr>
          <p:nvPr>
            <p:ph idx="1"/>
          </p:nvPr>
        </p:nvSpPr>
        <p:spPr>
          <a:xfrm>
            <a:off x="457200" y="1285860"/>
            <a:ext cx="8229600" cy="5357850"/>
          </a:xfrm>
        </p:spPr>
        <p:txBody>
          <a:bodyPr>
            <a:normAutofit fontScale="62500" lnSpcReduction="20000"/>
          </a:bodyPr>
          <a:lstStyle/>
          <a:p>
            <a:pPr>
              <a:buNone/>
            </a:pPr>
            <a:r>
              <a:rPr lang="en-US" dirty="0" smtClean="0"/>
              <a:t>-Om </a:t>
            </a:r>
            <a:r>
              <a:rPr lang="en-US" dirty="0" err="1" smtClean="0"/>
              <a:t>te</a:t>
            </a:r>
            <a:r>
              <a:rPr lang="en-US" dirty="0" smtClean="0"/>
              <a:t> </a:t>
            </a:r>
            <a:r>
              <a:rPr lang="en-US" dirty="0" err="1" smtClean="0"/>
              <a:t>beginnen</a:t>
            </a:r>
            <a:r>
              <a:rPr lang="en-US" dirty="0" smtClean="0"/>
              <a:t> is </a:t>
            </a:r>
            <a:r>
              <a:rPr lang="en-US" dirty="0" err="1" smtClean="0"/>
              <a:t>een</a:t>
            </a:r>
            <a:r>
              <a:rPr lang="en-US" dirty="0" smtClean="0"/>
              <a:t> introvert </a:t>
            </a:r>
            <a:r>
              <a:rPr lang="en-US" dirty="0" err="1" smtClean="0"/>
              <a:t>mens</a:t>
            </a:r>
            <a:r>
              <a:rPr lang="en-US" dirty="0" smtClean="0"/>
              <a:t> </a:t>
            </a:r>
            <a:r>
              <a:rPr lang="en-US" dirty="0" err="1" smtClean="0"/>
              <a:t>naar</a:t>
            </a:r>
            <a:r>
              <a:rPr lang="en-US" dirty="0" smtClean="0"/>
              <a:t> </a:t>
            </a:r>
            <a:r>
              <a:rPr lang="en-US" dirty="0" err="1" smtClean="0"/>
              <a:t>binnen</a:t>
            </a:r>
            <a:r>
              <a:rPr lang="en-US" dirty="0" smtClean="0"/>
              <a:t> </a:t>
            </a:r>
            <a:r>
              <a:rPr lang="en-US" dirty="0" err="1" smtClean="0"/>
              <a:t>gericht</a:t>
            </a:r>
            <a:r>
              <a:rPr lang="en-US" dirty="0" smtClean="0"/>
              <a:t> en </a:t>
            </a:r>
            <a:r>
              <a:rPr lang="en-US" dirty="0" err="1" smtClean="0"/>
              <a:t>een</a:t>
            </a:r>
            <a:r>
              <a:rPr lang="en-US" dirty="0" smtClean="0"/>
              <a:t> extravert </a:t>
            </a:r>
            <a:r>
              <a:rPr lang="en-US" dirty="0" err="1" smtClean="0"/>
              <a:t>mens</a:t>
            </a:r>
            <a:r>
              <a:rPr lang="en-US" dirty="0" smtClean="0"/>
              <a:t> </a:t>
            </a:r>
            <a:r>
              <a:rPr lang="en-US" dirty="0" err="1" smtClean="0"/>
              <a:t>naar</a:t>
            </a:r>
            <a:r>
              <a:rPr lang="en-US" dirty="0" smtClean="0"/>
              <a:t> </a:t>
            </a:r>
            <a:r>
              <a:rPr lang="en-US" dirty="0" err="1" smtClean="0"/>
              <a:t>buiten</a:t>
            </a:r>
            <a:r>
              <a:rPr lang="en-US" dirty="0" smtClean="0"/>
              <a:t>.</a:t>
            </a:r>
            <a:endParaRPr lang="nl-NL" dirty="0" smtClean="0"/>
          </a:p>
          <a:p>
            <a:pPr>
              <a:buNone/>
            </a:pPr>
            <a:r>
              <a:rPr lang="nl-NL" dirty="0" smtClean="0"/>
              <a:t>-De eerste die de dimensie </a:t>
            </a:r>
            <a:r>
              <a:rPr lang="nl-NL" dirty="0" err="1" smtClean="0"/>
              <a:t>introversie-extraversie</a:t>
            </a:r>
            <a:r>
              <a:rPr lang="nl-NL" dirty="0" smtClean="0"/>
              <a:t> benoemde, was de Psycholoog </a:t>
            </a:r>
            <a:r>
              <a:rPr lang="nl-NL" dirty="0" err="1" smtClean="0"/>
              <a:t>Carl</a:t>
            </a:r>
            <a:r>
              <a:rPr lang="nl-NL" dirty="0" smtClean="0"/>
              <a:t> </a:t>
            </a:r>
            <a:r>
              <a:rPr lang="nl-NL" dirty="0" err="1" smtClean="0"/>
              <a:t>Jung</a:t>
            </a:r>
            <a:r>
              <a:rPr lang="nl-NL" dirty="0" smtClean="0"/>
              <a:t>. </a:t>
            </a:r>
          </a:p>
          <a:p>
            <a:pPr>
              <a:buNone/>
            </a:pPr>
            <a:r>
              <a:rPr lang="nl-NL" dirty="0" smtClean="0"/>
              <a:t>-Aan de ene kant van de </a:t>
            </a:r>
            <a:r>
              <a:rPr lang="nl-NL" dirty="0" err="1" smtClean="0"/>
              <a:t>introversie-extraversie</a:t>
            </a:r>
            <a:r>
              <a:rPr lang="nl-NL" dirty="0" smtClean="0"/>
              <a:t> dimensie staan de extraverte personen, die kunnen worden beschreven als actief, assertief, dominant en risiconemend. Onder Extraversie verstaat men de aandacht die naar buiten gericht is. De reacties van deze personen zijn sterk impulsief. Extraverte personen houden van veranderingen, zijn optimistisch, gemakkelijk in de omgang en ondernemend. Zij houden ook van sociale contacten en nemen graag risico. </a:t>
            </a:r>
          </a:p>
          <a:p>
            <a:pPr>
              <a:buNone/>
            </a:pPr>
            <a:r>
              <a:rPr lang="nl-NL" dirty="0" smtClean="0"/>
              <a:t>-Aan de andere kant staan de introverte personen zij vormen de tegenpool van introverte personen.  die als teruggetrokken, stil en minder sociaal worden omschreven. Zij zijn meer op zichzelf en houden een bepaalde afstand tot mensen, behalve tot hun beste vrienden. Ook mijden zij onverwachte gebeurtenissen die met veel opwinding.</a:t>
            </a:r>
          </a:p>
          <a:p>
            <a:pPr>
              <a:buNone/>
            </a:pPr>
            <a:r>
              <a:rPr lang="nl-NL" dirty="0" smtClean="0"/>
              <a:t>-Een Introvert leeft vooral in zijn innerlijke wereld van ideeën en concepten. </a:t>
            </a:r>
            <a:br>
              <a:rPr lang="nl-NL" dirty="0" smtClean="0"/>
            </a:br>
            <a:r>
              <a:rPr lang="nl-NL" dirty="0" smtClean="0"/>
              <a:t>Het onderscheid gaat over gradatie in voorkeur, een extravert mens kan dus ook af en toe introverte trekjes vertonen, en andersom.</a:t>
            </a:r>
            <a:br>
              <a:rPr lang="nl-NL" dirty="0" smtClean="0"/>
            </a:b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pload.wikimedia.org/wikipedia/commons/thumb/9/92/Reading_Borders_USA.jpg/220px-Reading_Borders_USA.jpg">
            <a:hlinkClick r:id="rId3"/>
          </p:cNvPr>
          <p:cNvPicPr>
            <a:picLocks noChangeAspect="1" noChangeArrowheads="1"/>
          </p:cNvPicPr>
          <p:nvPr/>
        </p:nvPicPr>
        <p:blipFill>
          <a:blip r:embed="rId4" cstate="print"/>
          <a:srcRect/>
          <a:stretch>
            <a:fillRect/>
          </a:stretch>
        </p:blipFill>
        <p:spPr bwMode="auto">
          <a:xfrm>
            <a:off x="762000" y="228600"/>
            <a:ext cx="2481680" cy="3733800"/>
          </a:xfrm>
          <a:prstGeom prst="rect">
            <a:avLst/>
          </a:prstGeom>
          <a:noFill/>
        </p:spPr>
      </p:pic>
      <p:pic>
        <p:nvPicPr>
          <p:cNvPr id="26628" name="Picture 4" descr="Bestand:Women on bench talking.jpg">
            <a:hlinkClick r:id="rId5"/>
          </p:cNvPr>
          <p:cNvPicPr>
            <a:picLocks noChangeAspect="1" noChangeArrowheads="1"/>
          </p:cNvPicPr>
          <p:nvPr/>
        </p:nvPicPr>
        <p:blipFill>
          <a:blip r:embed="rId6" cstate="print"/>
          <a:srcRect/>
          <a:stretch>
            <a:fillRect/>
          </a:stretch>
        </p:blipFill>
        <p:spPr bwMode="auto">
          <a:xfrm>
            <a:off x="5029200" y="762000"/>
            <a:ext cx="3699799" cy="3100390"/>
          </a:xfrm>
          <a:prstGeom prst="rect">
            <a:avLst/>
          </a:prstGeom>
          <a:noFill/>
        </p:spPr>
      </p:pic>
      <p:cxnSp>
        <p:nvCxnSpPr>
          <p:cNvPr id="7" name="Rechte verbindingslijn met pijl 6"/>
          <p:cNvCxnSpPr/>
          <p:nvPr/>
        </p:nvCxnSpPr>
        <p:spPr>
          <a:xfrm rot="5400000" flipH="1" flipV="1">
            <a:off x="781048" y="3409952"/>
            <a:ext cx="121444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7467600" y="4267200"/>
            <a:ext cx="1030282" cy="369332"/>
          </a:xfrm>
          <a:prstGeom prst="rect">
            <a:avLst/>
          </a:prstGeom>
          <a:noFill/>
        </p:spPr>
        <p:txBody>
          <a:bodyPr wrap="none" rtlCol="0">
            <a:spAutoFit/>
          </a:bodyPr>
          <a:lstStyle/>
          <a:p>
            <a:r>
              <a:rPr lang="nl-NL" dirty="0" smtClean="0"/>
              <a:t>extravert</a:t>
            </a:r>
            <a:endParaRPr lang="nl-NL" dirty="0"/>
          </a:p>
        </p:txBody>
      </p:sp>
      <p:cxnSp>
        <p:nvCxnSpPr>
          <p:cNvPr id="10" name="Rechte verbindingslijn met pijl 9"/>
          <p:cNvCxnSpPr/>
          <p:nvPr/>
        </p:nvCxnSpPr>
        <p:spPr>
          <a:xfrm rot="16200000" flipV="1">
            <a:off x="6807991" y="3250409"/>
            <a:ext cx="1323988" cy="919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685800" y="4267200"/>
            <a:ext cx="1005916" cy="369332"/>
          </a:xfrm>
          <a:prstGeom prst="rect">
            <a:avLst/>
          </a:prstGeom>
          <a:noFill/>
        </p:spPr>
        <p:txBody>
          <a:bodyPr wrap="none" rtlCol="0">
            <a:spAutoFit/>
          </a:bodyPr>
          <a:lstStyle/>
          <a:p>
            <a:r>
              <a:rPr lang="nl-NL" dirty="0" smtClean="0"/>
              <a:t>introvert</a:t>
            </a:r>
            <a:endParaRPr lang="nl-NL" dirty="0"/>
          </a:p>
        </p:txBody>
      </p:sp>
      <p:pic>
        <p:nvPicPr>
          <p:cNvPr id="12" name="Picture 2" descr="http://www.towerofpower.com.au/images/articles/introvert-and-extrovert-personality-test.jpg"/>
          <p:cNvPicPr>
            <a:picLocks noChangeAspect="1" noChangeArrowheads="1"/>
          </p:cNvPicPr>
          <p:nvPr/>
        </p:nvPicPr>
        <p:blipFill>
          <a:blip r:embed="rId7" cstate="print"/>
          <a:srcRect/>
          <a:stretch>
            <a:fillRect/>
          </a:stretch>
        </p:blipFill>
        <p:spPr bwMode="auto">
          <a:xfrm>
            <a:off x="2057400" y="4191000"/>
            <a:ext cx="5214974" cy="17408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2000" y="381000"/>
            <a:ext cx="7772400" cy="838200"/>
          </a:xfrm>
        </p:spPr>
        <p:txBody>
          <a:bodyPr>
            <a:normAutofit fontScale="90000"/>
          </a:bodyPr>
          <a:lstStyle/>
          <a:p>
            <a:pPr algn="l"/>
            <a:r>
              <a:rPr lang="nl-NL" dirty="0">
                <a:cs typeface="Calibri"/>
              </a:rPr>
              <a:t>Wat is de invloed van hormonen?</a:t>
            </a:r>
            <a:br>
              <a:rPr lang="nl-NL" dirty="0">
                <a:cs typeface="Calibri"/>
              </a:rPr>
            </a:br>
            <a:endParaRPr lang="nl-NL" dirty="0">
              <a:cs typeface="Calibri"/>
            </a:endParaRPr>
          </a:p>
        </p:txBody>
      </p:sp>
      <p:sp>
        <p:nvSpPr>
          <p:cNvPr id="3" name="Ondertitel 2"/>
          <p:cNvSpPr>
            <a:spLocks noGrp="1"/>
          </p:cNvSpPr>
          <p:nvPr>
            <p:ph type="subTitle" idx="1"/>
          </p:nvPr>
        </p:nvSpPr>
        <p:spPr>
          <a:xfrm>
            <a:off x="228600" y="1143000"/>
            <a:ext cx="8686800" cy="5562600"/>
          </a:xfrm>
        </p:spPr>
        <p:txBody>
          <a:bodyPr>
            <a:normAutofit fontScale="70000" lnSpcReduction="20000"/>
          </a:bodyPr>
          <a:lstStyle/>
          <a:p>
            <a:pPr algn="l"/>
            <a:r>
              <a:rPr lang="nl-NL" dirty="0" smtClean="0">
                <a:solidFill>
                  <a:schemeClr val="tx1"/>
                </a:solidFill>
              </a:rPr>
              <a:t>-Hormonen zijn chemische stoffen, welke een zeer specifieke uitwerking op de organen en weefsels van het lichaam uitoefenen, zowel in de zin van aanzetten als af remmen. </a:t>
            </a:r>
          </a:p>
          <a:p>
            <a:pPr algn="l"/>
            <a:r>
              <a:rPr lang="nl-NL" dirty="0" smtClean="0">
                <a:solidFill>
                  <a:schemeClr val="tx1"/>
                </a:solidFill>
              </a:rPr>
              <a:t>-Dit woord hormonen stam af van het Griekse woord hormân en dat betekent: aandrijfstoffen. </a:t>
            </a:r>
          </a:p>
          <a:p>
            <a:pPr algn="l"/>
            <a:r>
              <a:rPr lang="nl-NL" dirty="0" smtClean="0">
                <a:solidFill>
                  <a:schemeClr val="tx1"/>
                </a:solidFill>
              </a:rPr>
              <a:t>-Typisch voor hormonen is verder, dat zeer geringe hoeveelheden een zeer intensief effect hebben. </a:t>
            </a:r>
          </a:p>
          <a:p>
            <a:pPr algn="l"/>
            <a:r>
              <a:rPr lang="nl-NL" dirty="0" smtClean="0">
                <a:solidFill>
                  <a:schemeClr val="tx1"/>
                </a:solidFill>
              </a:rPr>
              <a:t>-Hormonen worden vervoerd door het bloed en afgebroken in de lever. </a:t>
            </a:r>
          </a:p>
          <a:p>
            <a:pPr algn="l"/>
            <a:r>
              <a:rPr lang="nl-NL" dirty="0" smtClean="0">
                <a:solidFill>
                  <a:schemeClr val="tx1"/>
                </a:solidFill>
              </a:rPr>
              <a:t>-Hormonen verzorgen processen die langzaam over een langere periode verlopen. </a:t>
            </a:r>
          </a:p>
          <a:p>
            <a:pPr algn="l"/>
            <a:r>
              <a:rPr lang="nl-NL" dirty="0" smtClean="0">
                <a:solidFill>
                  <a:schemeClr val="tx1"/>
                </a:solidFill>
              </a:rPr>
              <a:t>-Zij regelen bijvoorbeeld de groei, beïnvloeden de stofwisseling, beïnvloeden het gedrag en het karakter van de mens en zij zorgen voor een harmonisch verloop van de verschillende orgaan functies. </a:t>
            </a:r>
          </a:p>
          <a:p>
            <a:pPr algn="l"/>
            <a:r>
              <a:rPr lang="nl-NL" dirty="0" smtClean="0">
                <a:solidFill>
                  <a:schemeClr val="tx1"/>
                </a:solidFill>
              </a:rPr>
              <a:t>-De regeling van de afscheiding van de verschillende hormonen is buitengewoon ingewikkeld . En bevind zich voor het grootste gedeelte in het limbisch systeem waarover in de volgende dia meer wordt uitgelegt.</a:t>
            </a:r>
          </a:p>
          <a:p>
            <a:pPr algn="l"/>
            <a:endParaRPr lang="nl-NL"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7696200" y="7239000"/>
            <a:ext cx="2057400" cy="2057400"/>
          </a:xfrm>
          <a:prstGeom prst="rect">
            <a:avLst/>
          </a:prstGeom>
          <a:noFill/>
          <a:ln w="9525">
            <a:noFill/>
            <a:miter lim="800000"/>
            <a:headEnd/>
            <a:tailEnd/>
          </a:ln>
          <a:effectLst/>
        </p:spPr>
      </p:pic>
    </p:spTree>
    <p:extLst>
      <p:ext uri="{BB962C8B-B14F-4D97-AF65-F5344CB8AC3E}">
        <p14:creationId xmlns:p14="http://schemas.microsoft.com/office/powerpoint/2010/main" xmlns="" val="4213564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52401"/>
            <a:ext cx="8458200" cy="2743199"/>
          </a:xfrm>
        </p:spPr>
        <p:txBody>
          <a:bodyPr>
            <a:normAutofit fontScale="62500" lnSpcReduction="20000"/>
          </a:bodyPr>
          <a:lstStyle/>
          <a:p>
            <a:pPr>
              <a:buNone/>
            </a:pPr>
            <a:r>
              <a:rPr lang="en-US" dirty="0" smtClean="0"/>
              <a:t>-</a:t>
            </a:r>
            <a:r>
              <a:rPr lang="en-US" dirty="0" err="1" smtClean="0"/>
              <a:t>Tussen</a:t>
            </a:r>
            <a:r>
              <a:rPr lang="en-US" dirty="0" smtClean="0"/>
              <a:t> </a:t>
            </a:r>
            <a:r>
              <a:rPr lang="en-US" dirty="0" err="1" smtClean="0"/>
              <a:t>hersenstam</a:t>
            </a:r>
            <a:r>
              <a:rPr lang="en-US" dirty="0" smtClean="0"/>
              <a:t> </a:t>
            </a:r>
            <a:r>
              <a:rPr lang="nl-NL" dirty="0" smtClean="0"/>
              <a:t>en cortex bevindt zich een samenhangend geheel van hersendelen dat vooral betrekking heeft op de emotionaliteit van de mens: het limbisch systeem.</a:t>
            </a:r>
          </a:p>
          <a:p>
            <a:pPr>
              <a:buNone/>
            </a:pPr>
            <a:r>
              <a:rPr lang="nl-NL" dirty="0" smtClean="0"/>
              <a:t>-De delen van het limbische systeem hebben ingewikkelde zenuwverbindingen met elkaar en met lager en hoger gelegen hersendelen en </a:t>
            </a:r>
            <a:r>
              <a:rPr lang="en-US" dirty="0" smtClean="0"/>
              <a:t>met de </a:t>
            </a:r>
            <a:r>
              <a:rPr lang="en-US" dirty="0" err="1" smtClean="0"/>
              <a:t>hypofyse</a:t>
            </a:r>
            <a:r>
              <a:rPr lang="en-US" dirty="0" smtClean="0"/>
              <a:t>.</a:t>
            </a:r>
          </a:p>
          <a:p>
            <a:pPr>
              <a:buNone/>
            </a:pPr>
            <a:r>
              <a:rPr lang="en-US" dirty="0" smtClean="0"/>
              <a:t>-</a:t>
            </a:r>
            <a:r>
              <a:rPr lang="nl-NL" dirty="0" smtClean="0"/>
              <a:t>Dat limbisch systeem zorgt voor harmonie, maar is ook de zetel voor agressie, onrust, woede, angst, seksuele belangstelling, opwinding en dergelijke.</a:t>
            </a:r>
          </a:p>
          <a:p>
            <a:pPr>
              <a:buNone/>
            </a:pPr>
            <a:r>
              <a:rPr lang="nl-NL" dirty="0" smtClean="0"/>
              <a:t>-Deze functies worden samengevat onder de term emotionaliteit. Ook gevoelens van beloning en straf vinden hun oorsprong in het limbische systeem.</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38199" y="2895600"/>
            <a:ext cx="5207851" cy="3910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28600" y="152400"/>
            <a:ext cx="8610600" cy="6400800"/>
          </a:xfrm>
        </p:spPr>
        <p:txBody>
          <a:bodyPr>
            <a:normAutofit/>
          </a:bodyPr>
          <a:lstStyle/>
          <a:p>
            <a:pPr algn="l"/>
            <a:r>
              <a:rPr lang="nl-NL" sz="1400" dirty="0" smtClean="0">
                <a:solidFill>
                  <a:schemeClr val="tx1"/>
                </a:solidFill>
              </a:rPr>
              <a:t>-De hypofyse is een belangrijke klier in het hoofd, die vlak achter de neus en in het limbisch systeem zit. De hypofyse is zo groot als een erwt.</a:t>
            </a:r>
          </a:p>
          <a:p>
            <a:pPr algn="l"/>
            <a:r>
              <a:rPr lang="nl-NL" sz="1400" dirty="0" smtClean="0">
                <a:solidFill>
                  <a:schemeClr val="tx1"/>
                </a:solidFill>
              </a:rPr>
              <a:t>-De hypofyse wordt beschouwd als de centrale klier van het hormoonstelsel. Veel andere hormoonklieren blijken in hun werking onder controle van de hypofyse te staan. </a:t>
            </a:r>
          </a:p>
          <a:p>
            <a:pPr algn="l"/>
            <a:r>
              <a:rPr lang="nl-NL" sz="1400" dirty="0" smtClean="0">
                <a:solidFill>
                  <a:schemeClr val="tx1"/>
                </a:solidFill>
              </a:rPr>
              <a:t>-De hypofyse staat op haar beurt weer in hoge mate onder de</a:t>
            </a:r>
          </a:p>
          <a:p>
            <a:pPr algn="l"/>
            <a:r>
              <a:rPr lang="nl-NL" sz="1400" dirty="0" smtClean="0">
                <a:solidFill>
                  <a:schemeClr val="tx1"/>
                </a:solidFill>
              </a:rPr>
              <a:t>rechtstreekse invloed van het zenuwstelsel. De hypofyse heeft dus veel touwtjes</a:t>
            </a:r>
          </a:p>
          <a:p>
            <a:pPr algn="l"/>
            <a:r>
              <a:rPr lang="nl-NL" sz="1400" dirty="0" smtClean="0">
                <a:solidFill>
                  <a:schemeClr val="tx1"/>
                </a:solidFill>
              </a:rPr>
              <a:t>in handen maar is zelf eveneens aan handen en voeten gebonden.</a:t>
            </a:r>
          </a:p>
          <a:p>
            <a:pPr algn="l"/>
            <a:r>
              <a:rPr lang="nl-NL" sz="1400" dirty="0" smtClean="0">
                <a:solidFill>
                  <a:schemeClr val="tx1"/>
                </a:solidFill>
              </a:rPr>
              <a:t>-Hij bestaat uit een voorkwab en een achterkwab die met een steel zijn verbonden met de hypothalamus. Dit is een andere belangrijke hersenklier.</a:t>
            </a:r>
            <a:br>
              <a:rPr lang="nl-NL" sz="1400" dirty="0" smtClean="0">
                <a:solidFill>
                  <a:schemeClr val="tx1"/>
                </a:solidFill>
              </a:rPr>
            </a:br>
            <a:r>
              <a:rPr lang="nl-NL" sz="1400" dirty="0" smtClean="0">
                <a:solidFill>
                  <a:schemeClr val="tx1"/>
                </a:solidFill>
              </a:rPr>
              <a:t>-De hypofyse maakt hormonen. Dit zijn de belangrijkste:</a:t>
            </a:r>
          </a:p>
          <a:p>
            <a:pPr algn="l"/>
            <a:r>
              <a:rPr lang="nl-NL" sz="1400" dirty="0" smtClean="0">
                <a:solidFill>
                  <a:schemeClr val="tx1"/>
                </a:solidFill>
              </a:rPr>
              <a:t>	&gt;bijnierschorsstimulerend hormoon (ACTH); </a:t>
            </a:r>
            <a:br>
              <a:rPr lang="nl-NL" sz="1400" dirty="0" smtClean="0">
                <a:solidFill>
                  <a:schemeClr val="tx1"/>
                </a:solidFill>
              </a:rPr>
            </a:br>
            <a:r>
              <a:rPr lang="nl-NL" sz="1400" dirty="0" smtClean="0">
                <a:solidFill>
                  <a:schemeClr val="tx1"/>
                </a:solidFill>
              </a:rPr>
              <a:t>	&gt;geslachtsklierstimulerend hormoon (gonadotropine)</a:t>
            </a:r>
          </a:p>
          <a:p>
            <a:pPr algn="l"/>
            <a:r>
              <a:rPr lang="nl-NL" sz="1400" dirty="0" smtClean="0">
                <a:solidFill>
                  <a:schemeClr val="tx1"/>
                </a:solidFill>
              </a:rPr>
              <a:t>	&gt;schildklierstimulerend hormoon (TSH);</a:t>
            </a:r>
          </a:p>
          <a:p>
            <a:pPr algn="l"/>
            <a:r>
              <a:rPr lang="nl-NL" sz="1400" dirty="0" smtClean="0">
                <a:solidFill>
                  <a:schemeClr val="tx1"/>
                </a:solidFill>
              </a:rPr>
              <a:t>	&gt;groeihormoon;</a:t>
            </a:r>
          </a:p>
          <a:p>
            <a:pPr algn="l"/>
            <a:r>
              <a:rPr lang="nl-NL" sz="1400" dirty="0" smtClean="0">
                <a:solidFill>
                  <a:schemeClr val="tx1"/>
                </a:solidFill>
              </a:rPr>
              <a:t>	&gt;prolactine.</a:t>
            </a:r>
          </a:p>
          <a:p>
            <a:pPr algn="l"/>
            <a:r>
              <a:rPr lang="nl-NL" sz="1400" dirty="0" smtClean="0">
                <a:solidFill>
                  <a:schemeClr val="tx1"/>
                </a:solidFill>
              </a:rPr>
              <a:t>Deze hormonen gaan via het bloed naar andere </a:t>
            </a:r>
            <a:br>
              <a:rPr lang="nl-NL" sz="1400" dirty="0" smtClean="0">
                <a:solidFill>
                  <a:schemeClr val="tx1"/>
                </a:solidFill>
              </a:rPr>
            </a:br>
            <a:r>
              <a:rPr lang="nl-NL" sz="1400" dirty="0" smtClean="0">
                <a:solidFill>
                  <a:schemeClr val="tx1"/>
                </a:solidFill>
              </a:rPr>
              <a:t>klieren, zoals de bijnieren, de schildklier en de </a:t>
            </a:r>
            <a:br>
              <a:rPr lang="nl-NL" sz="1400" dirty="0" smtClean="0">
                <a:solidFill>
                  <a:schemeClr val="tx1"/>
                </a:solidFill>
              </a:rPr>
            </a:br>
            <a:r>
              <a:rPr lang="nl-NL" sz="1400" dirty="0" smtClean="0">
                <a:solidFill>
                  <a:schemeClr val="tx1"/>
                </a:solidFill>
              </a:rPr>
              <a:t>geslachtsklieren (de eierstokken bij vrouwen en </a:t>
            </a:r>
            <a:br>
              <a:rPr lang="nl-NL" sz="1400" dirty="0" smtClean="0">
                <a:solidFill>
                  <a:schemeClr val="tx1"/>
                </a:solidFill>
              </a:rPr>
            </a:br>
            <a:r>
              <a:rPr lang="nl-NL" sz="1400" dirty="0" smtClean="0">
                <a:solidFill>
                  <a:schemeClr val="tx1"/>
                </a:solidFill>
              </a:rPr>
              <a:t>de zaadballen bij mannen). Daar stimuleren </a:t>
            </a:r>
            <a:br>
              <a:rPr lang="nl-NL" sz="1400" dirty="0" smtClean="0">
                <a:solidFill>
                  <a:schemeClr val="tx1"/>
                </a:solidFill>
              </a:rPr>
            </a:br>
            <a:r>
              <a:rPr lang="nl-NL" sz="1400" dirty="0" smtClean="0">
                <a:solidFill>
                  <a:schemeClr val="tx1"/>
                </a:solidFill>
              </a:rPr>
              <a:t>ze de klieren om op hun beurt hormonen te maken.</a:t>
            </a:r>
          </a:p>
          <a:p>
            <a:pPr algn="l"/>
            <a:endParaRPr lang="nl-NL" sz="1400" dirty="0" smtClean="0">
              <a:solidFill>
                <a:schemeClr val="tx1"/>
              </a:solidFill>
            </a:endParaRPr>
          </a:p>
          <a:p>
            <a:pPr algn="l"/>
            <a:r>
              <a:rPr lang="nl-NL" sz="2000" dirty="0" smtClean="0">
                <a:solidFill>
                  <a:schemeClr val="tx1"/>
                </a:solidFill>
              </a:rPr>
              <a:t/>
            </a:r>
            <a:br>
              <a:rPr lang="nl-NL" sz="2000" dirty="0" smtClean="0">
                <a:solidFill>
                  <a:schemeClr val="tx1"/>
                </a:solidFill>
              </a:rPr>
            </a:br>
            <a:endParaRPr lang="en-US" sz="2000"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4047836" y="3124200"/>
            <a:ext cx="3200400" cy="3674327"/>
          </a:xfrm>
          <a:prstGeom prst="rect">
            <a:avLst/>
          </a:prstGeom>
          <a:noFill/>
          <a:ln w="9525">
            <a:noFill/>
            <a:miter lim="800000"/>
            <a:headEnd/>
            <a:tailEnd/>
          </a:ln>
          <a:effectLst/>
        </p:spPr>
      </p:pic>
      <p:cxnSp>
        <p:nvCxnSpPr>
          <p:cNvPr id="10" name="Straight Arrow Connector 9"/>
          <p:cNvCxnSpPr/>
          <p:nvPr/>
        </p:nvCxnSpPr>
        <p:spPr>
          <a:xfrm>
            <a:off x="4648200" y="4401312"/>
            <a:ext cx="838200" cy="152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708392" y="4191000"/>
            <a:ext cx="1029000" cy="369332"/>
          </a:xfrm>
          <a:prstGeom prst="rect">
            <a:avLst/>
          </a:prstGeom>
          <a:noFill/>
        </p:spPr>
        <p:txBody>
          <a:bodyPr wrap="square" rtlCol="0">
            <a:spAutoFit/>
          </a:bodyPr>
          <a:lstStyle/>
          <a:p>
            <a:r>
              <a:rPr lang="en-US" dirty="0" err="1" smtClean="0"/>
              <a:t>hypofyse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idx="1"/>
          </p:nvPr>
        </p:nvSpPr>
        <p:spPr>
          <a:xfrm>
            <a:off x="457200" y="304800"/>
            <a:ext cx="8229600" cy="5821363"/>
          </a:xfrm>
        </p:spPr>
        <p:txBody>
          <a:bodyPr>
            <a:normAutofit/>
          </a:bodyPr>
          <a:lstStyle/>
          <a:p>
            <a:pPr>
              <a:buNone/>
            </a:pPr>
            <a:r>
              <a:rPr lang="en-US" sz="2000" dirty="0" smtClean="0"/>
              <a:t>-De </a:t>
            </a:r>
            <a:r>
              <a:rPr lang="en-US" sz="2000" dirty="0" err="1" smtClean="0"/>
              <a:t>hypofyse</a:t>
            </a:r>
            <a:r>
              <a:rPr lang="en-US" sz="2000" dirty="0" smtClean="0"/>
              <a:t> </a:t>
            </a:r>
            <a:r>
              <a:rPr lang="en-US" sz="2000" dirty="0" err="1" smtClean="0"/>
              <a:t>heeft</a:t>
            </a:r>
            <a:r>
              <a:rPr lang="en-US" sz="2000" dirty="0" smtClean="0"/>
              <a:t> </a:t>
            </a:r>
            <a:r>
              <a:rPr lang="en-US" sz="2000" dirty="0" err="1" smtClean="0"/>
              <a:t>een</a:t>
            </a:r>
            <a:r>
              <a:rPr lang="en-US" sz="2000" dirty="0" smtClean="0"/>
              <a:t> </a:t>
            </a:r>
            <a:r>
              <a:rPr lang="en-US" sz="2000" dirty="0" err="1" smtClean="0"/>
              <a:t>voor</a:t>
            </a:r>
            <a:r>
              <a:rPr lang="en-US" sz="2000" dirty="0" smtClean="0"/>
              <a:t> en </a:t>
            </a:r>
            <a:r>
              <a:rPr lang="en-US" sz="2000" dirty="0" err="1" smtClean="0"/>
              <a:t>een</a:t>
            </a:r>
            <a:r>
              <a:rPr lang="en-US" sz="2000" dirty="0" smtClean="0"/>
              <a:t> </a:t>
            </a:r>
            <a:r>
              <a:rPr lang="en-US" sz="2000" dirty="0" err="1" smtClean="0"/>
              <a:t>achterkwab</a:t>
            </a:r>
            <a:r>
              <a:rPr lang="en-US" sz="2000" dirty="0" smtClean="0"/>
              <a:t> </a:t>
            </a:r>
            <a:r>
              <a:rPr lang="en-US" sz="2000" dirty="0" err="1" smtClean="0"/>
              <a:t>beiden</a:t>
            </a:r>
            <a:r>
              <a:rPr lang="en-US" sz="2000" dirty="0" smtClean="0"/>
              <a:t> </a:t>
            </a:r>
            <a:r>
              <a:rPr lang="en-US" sz="2000" dirty="0" err="1" smtClean="0"/>
              <a:t>zorgen</a:t>
            </a:r>
            <a:r>
              <a:rPr lang="en-US" sz="2000" dirty="0" smtClean="0"/>
              <a:t> </a:t>
            </a:r>
            <a:r>
              <a:rPr lang="en-US" sz="2000" dirty="0" err="1" smtClean="0"/>
              <a:t>ze</a:t>
            </a:r>
            <a:r>
              <a:rPr lang="en-US" sz="2000" dirty="0" smtClean="0"/>
              <a:t> </a:t>
            </a:r>
            <a:r>
              <a:rPr lang="en-US" sz="2000" dirty="0" err="1" smtClean="0"/>
              <a:t>voor</a:t>
            </a:r>
            <a:r>
              <a:rPr lang="en-US" sz="2000" dirty="0" smtClean="0"/>
              <a:t> </a:t>
            </a:r>
            <a:r>
              <a:rPr lang="en-US" sz="2000" dirty="0" err="1" smtClean="0"/>
              <a:t>verschillende</a:t>
            </a:r>
            <a:r>
              <a:rPr lang="en-US" sz="2000" dirty="0" smtClean="0"/>
              <a:t> </a:t>
            </a:r>
            <a:r>
              <a:rPr lang="en-US" sz="2000" dirty="0" err="1" smtClean="0"/>
              <a:t>hormonen</a:t>
            </a:r>
            <a:r>
              <a:rPr lang="en-US" sz="2000" dirty="0" smtClean="0"/>
              <a:t>.</a:t>
            </a:r>
          </a:p>
          <a:p>
            <a:pPr>
              <a:buNone/>
            </a:pPr>
            <a:r>
              <a:rPr lang="en-US" sz="2000" dirty="0" smtClean="0"/>
              <a:t>-</a:t>
            </a:r>
            <a:r>
              <a:rPr lang="en-US" sz="2000" dirty="0" err="1" smtClean="0"/>
              <a:t>Dit</a:t>
            </a:r>
            <a:r>
              <a:rPr lang="en-US" sz="2000" dirty="0" smtClean="0"/>
              <a:t> </a:t>
            </a:r>
            <a:r>
              <a:rPr lang="en-US" sz="2000" dirty="0" err="1" smtClean="0"/>
              <a:t>plaatje</a:t>
            </a:r>
            <a:r>
              <a:rPr lang="en-US" sz="2000" dirty="0" smtClean="0"/>
              <a:t> </a:t>
            </a:r>
            <a:r>
              <a:rPr lang="en-US" sz="2000" dirty="0" err="1" smtClean="0"/>
              <a:t>laat</a:t>
            </a:r>
            <a:r>
              <a:rPr lang="en-US" sz="2000" dirty="0" smtClean="0"/>
              <a:t> </a:t>
            </a:r>
            <a:r>
              <a:rPr lang="en-US" sz="2000" dirty="0" err="1" smtClean="0"/>
              <a:t>duidelijk</a:t>
            </a:r>
            <a:r>
              <a:rPr lang="en-US" sz="2000" dirty="0" smtClean="0"/>
              <a:t> </a:t>
            </a:r>
            <a:r>
              <a:rPr lang="en-US" sz="2000" dirty="0" err="1" smtClean="0"/>
              <a:t>zien</a:t>
            </a:r>
            <a:r>
              <a:rPr lang="en-US" sz="2000" dirty="0" smtClean="0"/>
              <a:t> </a:t>
            </a:r>
            <a:r>
              <a:rPr lang="en-US" sz="2000" dirty="0" err="1" smtClean="0"/>
              <a:t>welk</a:t>
            </a:r>
            <a:r>
              <a:rPr lang="en-US" sz="2000" dirty="0" smtClean="0"/>
              <a:t> </a:t>
            </a:r>
            <a:r>
              <a:rPr lang="en-US" sz="2000" dirty="0" err="1" smtClean="0"/>
              <a:t>hormoon</a:t>
            </a:r>
            <a:r>
              <a:rPr lang="en-US" sz="2000" dirty="0" smtClean="0"/>
              <a:t> </a:t>
            </a:r>
            <a:r>
              <a:rPr lang="en-US" sz="2000" dirty="0" err="1" smtClean="0"/>
              <a:t>waarvoor</a:t>
            </a:r>
            <a:r>
              <a:rPr lang="en-US" sz="2000" dirty="0" smtClean="0"/>
              <a:t> is.</a:t>
            </a:r>
            <a:endParaRPr lang="en-US" sz="1200" dirty="0" smtClean="0"/>
          </a:p>
          <a:p>
            <a:pPr>
              <a:buNone/>
            </a:pPr>
            <a:endParaRPr lang="en-US" sz="2000" dirty="0" smtClean="0"/>
          </a:p>
        </p:txBody>
      </p:sp>
      <p:pic>
        <p:nvPicPr>
          <p:cNvPr id="3075" name="Picture 3"/>
          <p:cNvPicPr>
            <a:picLocks noChangeAspect="1" noChangeArrowheads="1"/>
          </p:cNvPicPr>
          <p:nvPr/>
        </p:nvPicPr>
        <p:blipFill>
          <a:blip r:embed="rId2" cstate="print"/>
          <a:srcRect t="3983"/>
          <a:stretch>
            <a:fillRect/>
          </a:stretch>
        </p:blipFill>
        <p:spPr bwMode="auto">
          <a:xfrm>
            <a:off x="2057399" y="1586596"/>
            <a:ext cx="6858000" cy="50592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Deelonderwerpen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Hoe werken de hersenen?</a:t>
            </a:r>
          </a:p>
          <a:p>
            <a:r>
              <a:rPr lang="nl-NL" dirty="0" smtClean="0"/>
              <a:t>Wat is het verschil met de rechter en linkerhelft?</a:t>
            </a:r>
          </a:p>
          <a:p>
            <a:r>
              <a:rPr lang="nl-NL" dirty="0" smtClean="0"/>
              <a:t>Is er verschil met mannen en vrouwen?</a:t>
            </a:r>
          </a:p>
          <a:p>
            <a:r>
              <a:rPr lang="nl-NL" dirty="0" smtClean="0"/>
              <a:t>Evolueert de brein ook?</a:t>
            </a:r>
          </a:p>
          <a:p>
            <a:r>
              <a:rPr lang="nl-NL" dirty="0" smtClean="0"/>
              <a:t>Wat is introvert en extravert?</a:t>
            </a:r>
          </a:p>
          <a:p>
            <a:r>
              <a:rPr lang="nl-NL" dirty="0" smtClean="0"/>
              <a:t>Wat is de invloed van hormonen?</a:t>
            </a:r>
          </a:p>
          <a:p>
            <a:r>
              <a:rPr lang="nl-NL" dirty="0" smtClean="0"/>
              <a:t>Conclusie en Evaluatie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Conclusie</a:t>
            </a:r>
            <a:endParaRPr lang="en-US" dirty="0"/>
          </a:p>
        </p:txBody>
      </p:sp>
      <p:sp>
        <p:nvSpPr>
          <p:cNvPr id="3" name="Content Placeholder 2"/>
          <p:cNvSpPr>
            <a:spLocks noGrp="1"/>
          </p:cNvSpPr>
          <p:nvPr>
            <p:ph idx="1"/>
          </p:nvPr>
        </p:nvSpPr>
        <p:spPr/>
        <p:txBody>
          <a:bodyPr>
            <a:normAutofit/>
          </a:bodyPr>
          <a:lstStyle/>
          <a:p>
            <a:pPr>
              <a:buNone/>
            </a:pPr>
            <a:r>
              <a:rPr lang="en-US" sz="1600" dirty="0" smtClean="0"/>
              <a:t>Om </a:t>
            </a:r>
            <a:r>
              <a:rPr lang="en-US" sz="1600" dirty="0" err="1" smtClean="0"/>
              <a:t>te</a:t>
            </a:r>
            <a:r>
              <a:rPr lang="en-US" sz="1600" dirty="0" smtClean="0"/>
              <a:t> </a:t>
            </a:r>
            <a:r>
              <a:rPr lang="en-US" sz="1600" dirty="0" err="1" smtClean="0"/>
              <a:t>beginnen</a:t>
            </a:r>
            <a:r>
              <a:rPr lang="en-US" sz="1600" dirty="0" smtClean="0"/>
              <a:t> </a:t>
            </a:r>
            <a:r>
              <a:rPr lang="en-US" sz="1600" dirty="0" err="1" smtClean="0"/>
              <a:t>vonden</a:t>
            </a:r>
            <a:r>
              <a:rPr lang="en-US" sz="1600" dirty="0" smtClean="0"/>
              <a:t> we het erg </a:t>
            </a:r>
            <a:r>
              <a:rPr lang="en-US" sz="1600" dirty="0" err="1" smtClean="0"/>
              <a:t>leerzaam</a:t>
            </a:r>
            <a:r>
              <a:rPr lang="en-US" sz="1600" dirty="0" smtClean="0"/>
              <a:t>. We </a:t>
            </a:r>
            <a:r>
              <a:rPr lang="en-US" sz="1600" dirty="0" err="1" smtClean="0"/>
              <a:t>wisten</a:t>
            </a:r>
            <a:r>
              <a:rPr lang="en-US" sz="1600" dirty="0" smtClean="0"/>
              <a:t> </a:t>
            </a:r>
            <a:r>
              <a:rPr lang="en-US" sz="1600" dirty="0" err="1" smtClean="0"/>
              <a:t>nog</a:t>
            </a:r>
            <a:r>
              <a:rPr lang="en-US" sz="1600" dirty="0" smtClean="0"/>
              <a:t> </a:t>
            </a:r>
            <a:r>
              <a:rPr lang="en-US" sz="1600" dirty="0" err="1" smtClean="0"/>
              <a:t>niet</a:t>
            </a:r>
            <a:r>
              <a:rPr lang="en-US" sz="1600" dirty="0" smtClean="0"/>
              <a:t> </a:t>
            </a:r>
            <a:r>
              <a:rPr lang="en-US" sz="1600" dirty="0" err="1" smtClean="0"/>
              <a:t>veel</a:t>
            </a:r>
            <a:r>
              <a:rPr lang="en-US" sz="1600" dirty="0" smtClean="0"/>
              <a:t> over de </a:t>
            </a:r>
            <a:r>
              <a:rPr lang="en-US" sz="1600" dirty="0" err="1" smtClean="0"/>
              <a:t>werking</a:t>
            </a:r>
            <a:r>
              <a:rPr lang="en-US" sz="1600" dirty="0" smtClean="0"/>
              <a:t> van de </a:t>
            </a:r>
            <a:r>
              <a:rPr lang="en-US" sz="1600" dirty="0" err="1" smtClean="0"/>
              <a:t>hersenen</a:t>
            </a:r>
            <a:r>
              <a:rPr lang="en-US" sz="1600" dirty="0" smtClean="0"/>
              <a:t>.</a:t>
            </a:r>
          </a:p>
          <a:p>
            <a:pPr>
              <a:buNone/>
            </a:pPr>
            <a:r>
              <a:rPr lang="en-US" sz="1600" dirty="0" smtClean="0"/>
              <a:t>De </a:t>
            </a:r>
            <a:r>
              <a:rPr lang="en-US" sz="1600" dirty="0" err="1" smtClean="0"/>
              <a:t>informatie</a:t>
            </a:r>
            <a:r>
              <a:rPr lang="en-US" sz="1600" dirty="0" smtClean="0"/>
              <a:t> die we </a:t>
            </a:r>
            <a:r>
              <a:rPr lang="en-US" sz="1600" dirty="0" err="1" smtClean="0"/>
              <a:t>hebben</a:t>
            </a:r>
            <a:r>
              <a:rPr lang="en-US" sz="1600" dirty="0" smtClean="0"/>
              <a:t> </a:t>
            </a:r>
            <a:r>
              <a:rPr lang="en-US" sz="1600" dirty="0" err="1" smtClean="0"/>
              <a:t>opgezocht</a:t>
            </a:r>
            <a:r>
              <a:rPr lang="en-US" sz="1600" dirty="0" smtClean="0"/>
              <a:t> </a:t>
            </a:r>
            <a:r>
              <a:rPr lang="en-US" sz="1600" dirty="0" err="1" smtClean="0"/>
              <a:t>vooral</a:t>
            </a:r>
            <a:r>
              <a:rPr lang="en-US" sz="1600" dirty="0" smtClean="0"/>
              <a:t> op internet en </a:t>
            </a:r>
            <a:r>
              <a:rPr lang="en-US" sz="1600" dirty="0" err="1" smtClean="0"/>
              <a:t>een</a:t>
            </a:r>
            <a:r>
              <a:rPr lang="en-US" sz="1600" dirty="0" smtClean="0"/>
              <a:t> </a:t>
            </a:r>
            <a:r>
              <a:rPr lang="en-US" sz="1600" dirty="0" err="1" smtClean="0"/>
              <a:t>deel</a:t>
            </a:r>
            <a:r>
              <a:rPr lang="en-US" sz="1600" dirty="0" smtClean="0"/>
              <a:t> </a:t>
            </a:r>
            <a:r>
              <a:rPr lang="en-US" sz="1600" dirty="0" err="1" smtClean="0"/>
              <a:t>uit</a:t>
            </a:r>
            <a:r>
              <a:rPr lang="en-US" sz="1600" dirty="0" smtClean="0"/>
              <a:t> de ANW </a:t>
            </a:r>
            <a:r>
              <a:rPr lang="en-US" sz="1600" dirty="0" err="1" smtClean="0"/>
              <a:t>exel</a:t>
            </a:r>
            <a:r>
              <a:rPr lang="en-US" sz="1600" dirty="0" smtClean="0"/>
              <a:t> sheet was </a:t>
            </a:r>
            <a:r>
              <a:rPr lang="en-US" sz="1600" dirty="0" err="1" smtClean="0"/>
              <a:t>goed</a:t>
            </a:r>
            <a:r>
              <a:rPr lang="en-US" sz="1600" dirty="0" smtClean="0"/>
              <a:t> </a:t>
            </a:r>
            <a:r>
              <a:rPr lang="en-US" sz="1600" dirty="0" err="1" smtClean="0"/>
              <a:t>te</a:t>
            </a:r>
            <a:r>
              <a:rPr lang="en-US" sz="1600" dirty="0" smtClean="0"/>
              <a:t> </a:t>
            </a:r>
            <a:r>
              <a:rPr lang="en-US" sz="1600" dirty="0" err="1" smtClean="0"/>
              <a:t>vinden</a:t>
            </a:r>
            <a:r>
              <a:rPr lang="en-US" sz="1600" dirty="0" smtClean="0"/>
              <a:t>, </a:t>
            </a:r>
            <a:r>
              <a:rPr lang="en-US" sz="1600" dirty="0" err="1" smtClean="0"/>
              <a:t>alleen</a:t>
            </a:r>
            <a:r>
              <a:rPr lang="en-US" sz="1600" dirty="0" smtClean="0"/>
              <a:t> over </a:t>
            </a:r>
            <a:r>
              <a:rPr lang="en-US" sz="1600" dirty="0" err="1" smtClean="0"/>
              <a:t>hormonen</a:t>
            </a:r>
            <a:r>
              <a:rPr lang="en-US" sz="1600" dirty="0" smtClean="0"/>
              <a:t> was </a:t>
            </a:r>
            <a:r>
              <a:rPr lang="en-US" sz="1600" dirty="0" err="1" smtClean="0"/>
              <a:t>er</a:t>
            </a:r>
            <a:r>
              <a:rPr lang="en-US" sz="1600" dirty="0" smtClean="0"/>
              <a:t> </a:t>
            </a:r>
            <a:r>
              <a:rPr lang="en-US" sz="1600" dirty="0" err="1" smtClean="0"/>
              <a:t>niet</a:t>
            </a:r>
            <a:r>
              <a:rPr lang="en-US" sz="1600" dirty="0" smtClean="0"/>
              <a:t> </a:t>
            </a:r>
            <a:r>
              <a:rPr lang="en-US" sz="1600" dirty="0" err="1" smtClean="0"/>
              <a:t>veel</a:t>
            </a:r>
            <a:r>
              <a:rPr lang="en-US" sz="1600" dirty="0" smtClean="0"/>
              <a:t> </a:t>
            </a:r>
            <a:r>
              <a:rPr lang="en-US" sz="1600" dirty="0" err="1" smtClean="0"/>
              <a:t>te</a:t>
            </a:r>
            <a:r>
              <a:rPr lang="en-US" sz="1600" dirty="0" smtClean="0"/>
              <a:t> </a:t>
            </a:r>
            <a:r>
              <a:rPr lang="en-US" sz="1600" dirty="0" err="1" smtClean="0"/>
              <a:t>vinden</a:t>
            </a:r>
            <a:r>
              <a:rPr lang="en-US" sz="1600" dirty="0" smtClean="0"/>
              <a:t>.</a:t>
            </a:r>
          </a:p>
          <a:p>
            <a:pPr>
              <a:buNone/>
            </a:pPr>
            <a:r>
              <a:rPr lang="en-US" sz="1600" dirty="0" smtClean="0"/>
              <a:t>De </a:t>
            </a:r>
            <a:r>
              <a:rPr lang="en-US" sz="1600" dirty="0" err="1" smtClean="0"/>
              <a:t>informatie</a:t>
            </a:r>
            <a:r>
              <a:rPr lang="en-US" sz="1600" dirty="0" smtClean="0"/>
              <a:t> op internet </a:t>
            </a:r>
            <a:r>
              <a:rPr lang="en-US" sz="1600" dirty="0" err="1" smtClean="0"/>
              <a:t>vonden</a:t>
            </a:r>
            <a:r>
              <a:rPr lang="en-US" sz="1600" dirty="0" smtClean="0"/>
              <a:t> we </a:t>
            </a:r>
            <a:r>
              <a:rPr lang="en-US" sz="1600" dirty="0" err="1" smtClean="0"/>
              <a:t>betrouwbaar</a:t>
            </a:r>
            <a:r>
              <a:rPr lang="en-US" sz="1600" dirty="0" smtClean="0"/>
              <a:t>. We </a:t>
            </a:r>
            <a:r>
              <a:rPr lang="en-US" sz="1600" dirty="0" err="1" smtClean="0"/>
              <a:t>hebben</a:t>
            </a:r>
            <a:r>
              <a:rPr lang="en-US" sz="1600" dirty="0" smtClean="0"/>
              <a:t> </a:t>
            </a:r>
            <a:r>
              <a:rPr lang="en-US" sz="1600" dirty="0" err="1" smtClean="0"/>
              <a:t>veel</a:t>
            </a:r>
            <a:r>
              <a:rPr lang="en-US" sz="1600" dirty="0" smtClean="0"/>
              <a:t> </a:t>
            </a:r>
            <a:r>
              <a:rPr lang="en-US" sz="1600" dirty="0" err="1" smtClean="0"/>
              <a:t>kunnen</a:t>
            </a:r>
            <a:r>
              <a:rPr lang="en-US" sz="1600" dirty="0" smtClean="0"/>
              <a:t> </a:t>
            </a:r>
            <a:r>
              <a:rPr lang="en-US" sz="1600" dirty="0" err="1" smtClean="0"/>
              <a:t>vinden</a:t>
            </a:r>
            <a:r>
              <a:rPr lang="en-US" sz="1600" dirty="0" smtClean="0"/>
              <a:t> op Wikipedia en we </a:t>
            </a:r>
            <a:r>
              <a:rPr lang="en-US" sz="1600" dirty="0" err="1" smtClean="0"/>
              <a:t>vonden</a:t>
            </a:r>
            <a:r>
              <a:rPr lang="en-US" sz="1600" dirty="0" smtClean="0"/>
              <a:t> de </a:t>
            </a:r>
            <a:r>
              <a:rPr lang="en-US" sz="1600" dirty="0" err="1" smtClean="0"/>
              <a:t>informatie</a:t>
            </a:r>
            <a:r>
              <a:rPr lang="en-US" sz="1600" dirty="0" smtClean="0"/>
              <a:t> die op sites en forums </a:t>
            </a:r>
            <a:r>
              <a:rPr lang="en-US" sz="1600" dirty="0" err="1" smtClean="0"/>
              <a:t>staan</a:t>
            </a:r>
            <a:r>
              <a:rPr lang="en-US" sz="1600" dirty="0" smtClean="0"/>
              <a:t> die </a:t>
            </a:r>
            <a:r>
              <a:rPr lang="en-US" sz="1600" dirty="0" err="1" smtClean="0"/>
              <a:t>komen</a:t>
            </a:r>
            <a:r>
              <a:rPr lang="en-US" sz="1600" dirty="0" smtClean="0"/>
              <a:t> </a:t>
            </a:r>
            <a:r>
              <a:rPr lang="en-US" sz="1600" dirty="0" err="1" smtClean="0"/>
              <a:t>allemaal</a:t>
            </a:r>
            <a:r>
              <a:rPr lang="en-US" sz="1600" dirty="0" smtClean="0"/>
              <a:t> </a:t>
            </a:r>
            <a:r>
              <a:rPr lang="en-US" sz="1600" dirty="0" err="1" smtClean="0"/>
              <a:t>goed</a:t>
            </a:r>
            <a:r>
              <a:rPr lang="en-US" sz="1600" dirty="0" smtClean="0"/>
              <a:t> </a:t>
            </a:r>
            <a:r>
              <a:rPr lang="en-US" sz="1600" dirty="0" err="1" smtClean="0"/>
              <a:t>overeen</a:t>
            </a:r>
            <a:r>
              <a:rPr lang="en-US" sz="1600" dirty="0" smtClean="0"/>
              <a:t>. En </a:t>
            </a:r>
            <a:r>
              <a:rPr lang="en-US" sz="1600" dirty="0" err="1" smtClean="0"/>
              <a:t>waren</a:t>
            </a:r>
            <a:r>
              <a:rPr lang="en-US" sz="1600" dirty="0" smtClean="0"/>
              <a:t> </a:t>
            </a:r>
            <a:r>
              <a:rPr lang="en-US" sz="1600" dirty="0" err="1" smtClean="0"/>
              <a:t>er</a:t>
            </a:r>
            <a:r>
              <a:rPr lang="en-US" sz="1600" dirty="0" smtClean="0"/>
              <a:t> </a:t>
            </a:r>
            <a:r>
              <a:rPr lang="en-US" sz="1600" dirty="0" err="1" smtClean="0"/>
              <a:t>geen</a:t>
            </a:r>
            <a:r>
              <a:rPr lang="en-US" sz="1600" dirty="0" smtClean="0"/>
              <a:t> </a:t>
            </a:r>
            <a:r>
              <a:rPr lang="en-US" sz="1600" dirty="0" err="1" smtClean="0"/>
              <a:t>tegenstellingen</a:t>
            </a:r>
            <a:r>
              <a:rPr lang="en-US" sz="1600" dirty="0" smtClean="0"/>
              <a:t>.</a:t>
            </a:r>
          </a:p>
          <a:p>
            <a:pPr>
              <a:buNone/>
            </a:pPr>
            <a:r>
              <a:rPr lang="en-US" sz="1600" dirty="0" smtClean="0"/>
              <a:t>De </a:t>
            </a:r>
            <a:r>
              <a:rPr lang="en-US" sz="1600" dirty="0" err="1" smtClean="0"/>
              <a:t>evolutie</a:t>
            </a:r>
            <a:r>
              <a:rPr lang="en-US" sz="1600" dirty="0" smtClean="0"/>
              <a:t> </a:t>
            </a:r>
            <a:r>
              <a:rPr lang="en-US" sz="1600" dirty="0" err="1" smtClean="0"/>
              <a:t>theorie</a:t>
            </a:r>
            <a:r>
              <a:rPr lang="en-US" sz="1600" dirty="0" smtClean="0"/>
              <a:t> </a:t>
            </a:r>
            <a:r>
              <a:rPr lang="en-US" sz="1600" dirty="0" err="1" smtClean="0"/>
              <a:t>vinden</a:t>
            </a:r>
            <a:r>
              <a:rPr lang="en-US" sz="1600" dirty="0" smtClean="0"/>
              <a:t> we </a:t>
            </a:r>
            <a:r>
              <a:rPr lang="en-US" sz="1600" dirty="0" err="1" smtClean="0"/>
              <a:t>een</a:t>
            </a:r>
            <a:r>
              <a:rPr lang="en-US" sz="1600" dirty="0" smtClean="0"/>
              <a:t> prima </a:t>
            </a:r>
            <a:r>
              <a:rPr lang="en-US" sz="1600" dirty="0" err="1" smtClean="0"/>
              <a:t>theorie</a:t>
            </a:r>
            <a:r>
              <a:rPr lang="en-US" sz="1600" dirty="0" smtClean="0"/>
              <a:t>. We </a:t>
            </a:r>
            <a:r>
              <a:rPr lang="en-US" sz="1600" dirty="0" err="1" smtClean="0"/>
              <a:t>denken</a:t>
            </a:r>
            <a:r>
              <a:rPr lang="en-US" sz="1600" dirty="0" smtClean="0"/>
              <a:t> </a:t>
            </a:r>
            <a:r>
              <a:rPr lang="en-US" sz="1600" dirty="0" err="1" smtClean="0"/>
              <a:t>ook</a:t>
            </a:r>
            <a:r>
              <a:rPr lang="en-US" sz="1600" dirty="0" smtClean="0"/>
              <a:t> </a:t>
            </a:r>
            <a:r>
              <a:rPr lang="en-US" sz="1600" dirty="0" err="1" smtClean="0"/>
              <a:t>wel</a:t>
            </a:r>
            <a:r>
              <a:rPr lang="en-US" sz="1600" dirty="0" smtClean="0"/>
              <a:t> </a:t>
            </a:r>
            <a:r>
              <a:rPr lang="en-US" sz="1600" dirty="0" err="1" smtClean="0"/>
              <a:t>dat</a:t>
            </a:r>
            <a:r>
              <a:rPr lang="en-US" sz="1600" dirty="0" smtClean="0"/>
              <a:t> het </a:t>
            </a:r>
            <a:r>
              <a:rPr lang="en-US" sz="1600" dirty="0" err="1" smtClean="0"/>
              <a:t>waar</a:t>
            </a:r>
            <a:r>
              <a:rPr lang="en-US" sz="1600" dirty="0" smtClean="0"/>
              <a:t> is, </a:t>
            </a:r>
            <a:r>
              <a:rPr lang="en-US" sz="1600" dirty="0" err="1" smtClean="0"/>
              <a:t>er</a:t>
            </a:r>
            <a:r>
              <a:rPr lang="en-US" sz="1600" dirty="0" smtClean="0"/>
              <a:t> </a:t>
            </a:r>
            <a:r>
              <a:rPr lang="en-US" sz="1600" dirty="0" err="1" smtClean="0"/>
              <a:t>zijn</a:t>
            </a:r>
            <a:r>
              <a:rPr lang="en-US" sz="1600" dirty="0" smtClean="0"/>
              <a:t> </a:t>
            </a:r>
            <a:r>
              <a:rPr lang="en-US" sz="1600" dirty="0" err="1" smtClean="0"/>
              <a:t>zoveel</a:t>
            </a:r>
            <a:r>
              <a:rPr lang="en-US" sz="1600" dirty="0" smtClean="0"/>
              <a:t> </a:t>
            </a:r>
            <a:r>
              <a:rPr lang="en-US" sz="1600" dirty="0" err="1" smtClean="0"/>
              <a:t>feiten</a:t>
            </a:r>
            <a:r>
              <a:rPr lang="en-US" sz="1600" dirty="0" smtClean="0"/>
              <a:t> en </a:t>
            </a:r>
            <a:r>
              <a:rPr lang="en-US" sz="1600" dirty="0" err="1" smtClean="0"/>
              <a:t>bewijzen</a:t>
            </a:r>
            <a:r>
              <a:rPr lang="en-US" sz="1600" dirty="0" smtClean="0"/>
              <a:t> </a:t>
            </a:r>
            <a:r>
              <a:rPr lang="en-US" sz="1600" dirty="0" err="1" smtClean="0"/>
              <a:t>dat</a:t>
            </a:r>
            <a:r>
              <a:rPr lang="en-US" sz="1600" dirty="0" smtClean="0"/>
              <a:t> het </a:t>
            </a:r>
            <a:r>
              <a:rPr lang="en-US" sz="1600" dirty="0" err="1" smtClean="0"/>
              <a:t>wel</a:t>
            </a:r>
            <a:r>
              <a:rPr lang="en-US" sz="1600" dirty="0" smtClean="0"/>
              <a:t> </a:t>
            </a:r>
            <a:r>
              <a:rPr lang="en-US" sz="1600" dirty="0" err="1" smtClean="0"/>
              <a:t>waar</a:t>
            </a:r>
            <a:r>
              <a:rPr lang="en-US" sz="1600" dirty="0" smtClean="0"/>
              <a:t> </a:t>
            </a:r>
            <a:r>
              <a:rPr lang="en-US" sz="1600" dirty="0" err="1" smtClean="0"/>
              <a:t>moet</a:t>
            </a:r>
            <a:r>
              <a:rPr lang="en-US" sz="1600" dirty="0" smtClean="0"/>
              <a:t> </a:t>
            </a:r>
            <a:r>
              <a:rPr lang="en-US" sz="1600" dirty="0" err="1" smtClean="0"/>
              <a:t>zijn</a:t>
            </a:r>
            <a:r>
              <a:rPr lang="en-US" sz="1600" dirty="0" smtClean="0"/>
              <a:t>. </a:t>
            </a:r>
          </a:p>
          <a:p>
            <a:pPr>
              <a:buNone/>
            </a:pPr>
            <a:r>
              <a:rPr lang="en-US" sz="1600" dirty="0" err="1" smtClean="0"/>
              <a:t>Ook</a:t>
            </a:r>
            <a:r>
              <a:rPr lang="en-US" sz="1600" dirty="0" smtClean="0"/>
              <a:t> </a:t>
            </a:r>
            <a:r>
              <a:rPr lang="en-US" sz="1600" dirty="0" err="1" smtClean="0"/>
              <a:t>vindt</a:t>
            </a:r>
            <a:r>
              <a:rPr lang="en-US" sz="1600" dirty="0" smtClean="0"/>
              <a:t> </a:t>
            </a:r>
            <a:r>
              <a:rPr lang="en-US" sz="1600" dirty="0" err="1" smtClean="0"/>
              <a:t>ik</a:t>
            </a:r>
            <a:r>
              <a:rPr lang="en-US" sz="1600" dirty="0" smtClean="0"/>
              <a:t> (</a:t>
            </a:r>
            <a:r>
              <a:rPr lang="en-US" sz="1600" dirty="0" err="1" smtClean="0"/>
              <a:t>Koen</a:t>
            </a:r>
            <a:r>
              <a:rPr lang="en-US" sz="1600" dirty="0" smtClean="0"/>
              <a:t>) </a:t>
            </a:r>
            <a:r>
              <a:rPr lang="en-US" sz="1600" dirty="0" err="1" smtClean="0"/>
              <a:t>dat</a:t>
            </a:r>
            <a:r>
              <a:rPr lang="en-US" sz="1600" dirty="0" smtClean="0"/>
              <a:t> </a:t>
            </a:r>
            <a:r>
              <a:rPr lang="en-US" sz="1600" dirty="0" err="1" smtClean="0"/>
              <a:t>er</a:t>
            </a:r>
            <a:r>
              <a:rPr lang="en-US" sz="1600" dirty="0" smtClean="0"/>
              <a:t> </a:t>
            </a:r>
            <a:r>
              <a:rPr lang="en-US" sz="1600" dirty="0" err="1" smtClean="0"/>
              <a:t>wel</a:t>
            </a:r>
            <a:r>
              <a:rPr lang="en-US" sz="1600" dirty="0" smtClean="0"/>
              <a:t> </a:t>
            </a:r>
            <a:r>
              <a:rPr lang="en-US" sz="1600" dirty="0" err="1" smtClean="0"/>
              <a:t>een</a:t>
            </a:r>
            <a:r>
              <a:rPr lang="en-US" sz="1600" dirty="0" smtClean="0"/>
              <a:t> god </a:t>
            </a:r>
            <a:r>
              <a:rPr lang="en-US" sz="1600" dirty="0" err="1" smtClean="0"/>
              <a:t>bestaat</a:t>
            </a:r>
            <a:r>
              <a:rPr lang="en-US" sz="1600" dirty="0" smtClean="0"/>
              <a:t>, die </a:t>
            </a:r>
            <a:r>
              <a:rPr lang="en-US" sz="1600" dirty="0" err="1" smtClean="0"/>
              <a:t>alles</a:t>
            </a:r>
            <a:r>
              <a:rPr lang="en-US" sz="1600" dirty="0" smtClean="0"/>
              <a:t> </a:t>
            </a:r>
            <a:r>
              <a:rPr lang="en-US" sz="1600" dirty="0" err="1" smtClean="0"/>
              <a:t>zo</a:t>
            </a:r>
            <a:r>
              <a:rPr lang="en-US" sz="1600" dirty="0" smtClean="0"/>
              <a:t> </a:t>
            </a:r>
            <a:r>
              <a:rPr lang="en-US" sz="1600" dirty="0" err="1" smtClean="0"/>
              <a:t>wonderlijk</a:t>
            </a:r>
            <a:r>
              <a:rPr lang="en-US" sz="1600" dirty="0" smtClean="0"/>
              <a:t> </a:t>
            </a:r>
            <a:r>
              <a:rPr lang="en-US" sz="1600" dirty="0" err="1" smtClean="0"/>
              <a:t>heeft</a:t>
            </a:r>
            <a:r>
              <a:rPr lang="en-US" sz="1600" dirty="0" smtClean="0"/>
              <a:t> </a:t>
            </a:r>
            <a:r>
              <a:rPr lang="en-US" sz="1600" dirty="0" err="1" smtClean="0"/>
              <a:t>gemaakt</a:t>
            </a:r>
            <a:r>
              <a:rPr lang="en-US" sz="1600" dirty="0" smtClean="0"/>
              <a:t>, want </a:t>
            </a:r>
            <a:r>
              <a:rPr lang="en-US" sz="1600" dirty="0" err="1" smtClean="0"/>
              <a:t>als</a:t>
            </a:r>
            <a:r>
              <a:rPr lang="en-US" sz="1600" dirty="0" smtClean="0"/>
              <a:t> je </a:t>
            </a:r>
            <a:r>
              <a:rPr lang="en-US" sz="1600" dirty="0" err="1" smtClean="0"/>
              <a:t>kijkt</a:t>
            </a:r>
            <a:r>
              <a:rPr lang="en-US" sz="1600" dirty="0" smtClean="0"/>
              <a:t> hoe </a:t>
            </a:r>
            <a:r>
              <a:rPr lang="en-US" sz="1600" dirty="0" err="1" smtClean="0"/>
              <a:t>ontzettend</a:t>
            </a:r>
            <a:r>
              <a:rPr lang="en-US" sz="1600" dirty="0" smtClean="0"/>
              <a:t> complex </a:t>
            </a:r>
            <a:r>
              <a:rPr lang="en-US" sz="1600" dirty="0" err="1" smtClean="0"/>
              <a:t>alles</a:t>
            </a:r>
            <a:r>
              <a:rPr lang="en-US" sz="1600" dirty="0" smtClean="0"/>
              <a:t> is, </a:t>
            </a:r>
            <a:r>
              <a:rPr lang="en-US" sz="1600" dirty="0" err="1" smtClean="0"/>
              <a:t>kan</a:t>
            </a:r>
            <a:r>
              <a:rPr lang="en-US" sz="1600" dirty="0" smtClean="0"/>
              <a:t> </a:t>
            </a:r>
            <a:r>
              <a:rPr lang="en-US" sz="1600" dirty="0" err="1" smtClean="0"/>
              <a:t>dat</a:t>
            </a:r>
            <a:r>
              <a:rPr lang="en-US" sz="1600" dirty="0" smtClean="0"/>
              <a:t> </a:t>
            </a:r>
            <a:r>
              <a:rPr lang="en-US" sz="1600" dirty="0" err="1" smtClean="0"/>
              <a:t>nooit</a:t>
            </a:r>
            <a:r>
              <a:rPr lang="en-US" sz="1600" dirty="0" smtClean="0"/>
              <a:t> </a:t>
            </a:r>
            <a:r>
              <a:rPr lang="en-US" sz="1600" dirty="0" err="1" smtClean="0"/>
              <a:t>allemaal</a:t>
            </a:r>
            <a:r>
              <a:rPr lang="en-US" sz="1600" dirty="0" smtClean="0"/>
              <a:t> </a:t>
            </a:r>
            <a:r>
              <a:rPr lang="en-US" sz="1600" dirty="0" err="1" smtClean="0"/>
              <a:t>toevallig</a:t>
            </a:r>
            <a:r>
              <a:rPr lang="en-US" sz="1600" dirty="0" smtClean="0"/>
              <a:t> </a:t>
            </a:r>
            <a:r>
              <a:rPr lang="en-US" sz="1600" dirty="0" err="1" smtClean="0"/>
              <a:t>zijn</a:t>
            </a:r>
            <a:r>
              <a:rPr lang="en-US" sz="1600" dirty="0" smtClean="0"/>
              <a:t>. </a:t>
            </a:r>
            <a:r>
              <a:rPr lang="en-US" sz="1600" dirty="0" err="1" smtClean="0"/>
              <a:t>Dat</a:t>
            </a:r>
            <a:r>
              <a:rPr lang="en-US" sz="1600" dirty="0" smtClean="0"/>
              <a:t> god </a:t>
            </a:r>
            <a:r>
              <a:rPr lang="en-US" sz="1600" dirty="0" err="1" smtClean="0"/>
              <a:t>bestaat</a:t>
            </a:r>
            <a:r>
              <a:rPr lang="en-US" sz="1600" dirty="0" smtClean="0"/>
              <a:t> </a:t>
            </a:r>
            <a:r>
              <a:rPr lang="en-US" sz="1600" dirty="0" err="1" smtClean="0"/>
              <a:t>vindt</a:t>
            </a:r>
            <a:r>
              <a:rPr lang="en-US" sz="1600" dirty="0" smtClean="0"/>
              <a:t> </a:t>
            </a:r>
            <a:r>
              <a:rPr lang="en-US" sz="1600" dirty="0" err="1" smtClean="0"/>
              <a:t>ik</a:t>
            </a:r>
            <a:r>
              <a:rPr lang="en-US" sz="1600" dirty="0" smtClean="0"/>
              <a:t> </a:t>
            </a:r>
            <a:r>
              <a:rPr lang="en-US" sz="1600" dirty="0" err="1" smtClean="0"/>
              <a:t>ook</a:t>
            </a:r>
            <a:r>
              <a:rPr lang="en-US" sz="1600" dirty="0" smtClean="0"/>
              <a:t> </a:t>
            </a:r>
            <a:r>
              <a:rPr lang="en-US" sz="1600" dirty="0" err="1" smtClean="0"/>
              <a:t>niet</a:t>
            </a:r>
            <a:r>
              <a:rPr lang="en-US" sz="1600" dirty="0" smtClean="0"/>
              <a:t> in </a:t>
            </a:r>
            <a:r>
              <a:rPr lang="en-US" sz="1600" dirty="0" err="1" smtClean="0"/>
              <a:t>streid</a:t>
            </a:r>
            <a:r>
              <a:rPr lang="en-US" sz="1600" dirty="0" smtClean="0"/>
              <a:t> met de </a:t>
            </a:r>
            <a:r>
              <a:rPr lang="en-US" sz="1600" dirty="0" err="1" smtClean="0"/>
              <a:t>evolutietheorie</a:t>
            </a:r>
            <a:r>
              <a:rPr lang="en-US" sz="1600" dirty="0" smtClean="0"/>
              <a:t>, </a:t>
            </a:r>
            <a:r>
              <a:rPr lang="en-US" sz="1600" dirty="0" err="1" smtClean="0"/>
              <a:t>ik</a:t>
            </a:r>
            <a:r>
              <a:rPr lang="en-US" sz="1600" dirty="0" smtClean="0"/>
              <a:t> </a:t>
            </a:r>
            <a:r>
              <a:rPr lang="en-US" sz="1600" dirty="0" err="1" smtClean="0"/>
              <a:t>denk</a:t>
            </a:r>
            <a:r>
              <a:rPr lang="en-US" sz="1600" dirty="0" smtClean="0"/>
              <a:t> </a:t>
            </a:r>
            <a:r>
              <a:rPr lang="en-US" sz="1600" dirty="0" err="1" smtClean="0"/>
              <a:t>dat</a:t>
            </a:r>
            <a:r>
              <a:rPr lang="en-US" sz="1600" dirty="0" smtClean="0"/>
              <a:t> god net </a:t>
            </a:r>
            <a:r>
              <a:rPr lang="en-US" sz="1600" dirty="0" err="1" smtClean="0"/>
              <a:t>zo</a:t>
            </a:r>
            <a:r>
              <a:rPr lang="en-US" sz="1600" dirty="0" smtClean="0"/>
              <a:t> </a:t>
            </a:r>
            <a:r>
              <a:rPr lang="en-US" sz="1600" dirty="0" err="1" smtClean="0"/>
              <a:t>goed</a:t>
            </a:r>
            <a:r>
              <a:rPr lang="en-US" sz="1600" dirty="0" smtClean="0"/>
              <a:t> de </a:t>
            </a:r>
            <a:r>
              <a:rPr lang="en-US" sz="1600" dirty="0" err="1" smtClean="0"/>
              <a:t>evolutie</a:t>
            </a:r>
            <a:r>
              <a:rPr lang="en-US" sz="1600" dirty="0" smtClean="0"/>
              <a:t> </a:t>
            </a:r>
            <a:r>
              <a:rPr lang="en-US" sz="1600" dirty="0" err="1" smtClean="0"/>
              <a:t>theorie</a:t>
            </a:r>
            <a:r>
              <a:rPr lang="en-US" sz="1600" dirty="0" smtClean="0"/>
              <a:t> </a:t>
            </a:r>
            <a:r>
              <a:rPr lang="en-US" sz="1600" dirty="0" err="1" smtClean="0"/>
              <a:t>kan</a:t>
            </a:r>
            <a:r>
              <a:rPr lang="en-US" sz="1600" dirty="0" smtClean="0"/>
              <a:t> </a:t>
            </a:r>
            <a:r>
              <a:rPr lang="en-US" sz="1600" dirty="0" err="1" smtClean="0"/>
              <a:t>hebben</a:t>
            </a:r>
            <a:r>
              <a:rPr lang="en-US" sz="1600" dirty="0" smtClean="0"/>
              <a:t> </a:t>
            </a:r>
            <a:r>
              <a:rPr lang="en-US" sz="1600" dirty="0" err="1" smtClean="0"/>
              <a:t>gemaakt</a:t>
            </a:r>
            <a:r>
              <a:rPr lang="en-US" sz="1600" dirty="0" smtClean="0"/>
              <a:t>/</a:t>
            </a:r>
            <a:r>
              <a:rPr lang="en-US" sz="1600" dirty="0" err="1" smtClean="0"/>
              <a:t>geleid</a:t>
            </a:r>
            <a:r>
              <a:rPr lang="en-US" sz="1600" dirty="0" smtClean="0"/>
              <a:t>. </a:t>
            </a:r>
            <a:r>
              <a:rPr lang="en-US" sz="1600" dirty="0" err="1" smtClean="0"/>
              <a:t>Dat</a:t>
            </a:r>
            <a:r>
              <a:rPr lang="en-US" sz="1600" dirty="0" smtClean="0"/>
              <a:t> </a:t>
            </a:r>
            <a:r>
              <a:rPr lang="en-US" sz="1600" dirty="0" err="1" smtClean="0"/>
              <a:t>maakt</a:t>
            </a:r>
            <a:r>
              <a:rPr lang="en-US" sz="1600" dirty="0" smtClean="0"/>
              <a:t> </a:t>
            </a:r>
            <a:r>
              <a:rPr lang="en-US" sz="1600" dirty="0" err="1" smtClean="0"/>
              <a:t>verder</a:t>
            </a:r>
            <a:r>
              <a:rPr lang="en-US" sz="1600" dirty="0" smtClean="0"/>
              <a:t> </a:t>
            </a:r>
            <a:r>
              <a:rPr lang="en-US" sz="1600" dirty="0" err="1" smtClean="0"/>
              <a:t>ook</a:t>
            </a:r>
            <a:r>
              <a:rPr lang="en-US" sz="1600" dirty="0" smtClean="0"/>
              <a:t> </a:t>
            </a:r>
            <a:r>
              <a:rPr lang="en-US" sz="1600" dirty="0" err="1" smtClean="0"/>
              <a:t>niet</a:t>
            </a:r>
            <a:r>
              <a:rPr lang="en-US" sz="1600" dirty="0" smtClean="0"/>
              <a:t> </a:t>
            </a:r>
            <a:r>
              <a:rPr lang="en-US" sz="1600" dirty="0" err="1" smtClean="0"/>
              <a:t>veel</a:t>
            </a:r>
            <a:r>
              <a:rPr lang="en-US" sz="1600" dirty="0" smtClean="0"/>
              <a:t> </a:t>
            </a:r>
            <a:r>
              <a:rPr lang="en-US" sz="1600" dirty="0" err="1" smtClean="0"/>
              <a:t>uit</a:t>
            </a:r>
            <a:r>
              <a:rPr lang="en-US" sz="1600" dirty="0" smtClean="0"/>
              <a:t>.</a:t>
            </a:r>
          </a:p>
          <a:p>
            <a:pPr>
              <a:buNone/>
            </a:pPr>
            <a:r>
              <a:rPr lang="en-US" sz="1600" dirty="0" smtClean="0"/>
              <a:t>Je </a:t>
            </a:r>
            <a:r>
              <a:rPr lang="en-US" sz="1600" dirty="0" err="1" smtClean="0"/>
              <a:t>leert</a:t>
            </a:r>
            <a:r>
              <a:rPr lang="en-US" sz="1600" dirty="0" smtClean="0"/>
              <a:t> </a:t>
            </a:r>
            <a:r>
              <a:rPr lang="en-US" sz="1600" dirty="0" err="1" smtClean="0"/>
              <a:t>ook</a:t>
            </a:r>
            <a:r>
              <a:rPr lang="en-US" sz="1600" dirty="0" smtClean="0"/>
              <a:t> </a:t>
            </a:r>
            <a:r>
              <a:rPr lang="en-US" sz="1600" dirty="0" err="1" smtClean="0"/>
              <a:t>wat</a:t>
            </a:r>
            <a:r>
              <a:rPr lang="en-US" sz="1600" dirty="0" smtClean="0"/>
              <a:t> </a:t>
            </a:r>
            <a:r>
              <a:rPr lang="en-US" sz="1600" dirty="0" err="1" smtClean="0"/>
              <a:t>meer</a:t>
            </a:r>
            <a:r>
              <a:rPr lang="en-US" sz="1600" dirty="0" smtClean="0"/>
              <a:t> over je </a:t>
            </a:r>
            <a:r>
              <a:rPr lang="en-US" sz="1600" dirty="0" err="1" smtClean="0"/>
              <a:t>zelf</a:t>
            </a:r>
            <a:r>
              <a:rPr lang="en-US" sz="1600" dirty="0" smtClean="0"/>
              <a:t>, en het is </a:t>
            </a:r>
            <a:r>
              <a:rPr lang="en-US" sz="1600" dirty="0" err="1" smtClean="0"/>
              <a:t>leuk</a:t>
            </a:r>
            <a:r>
              <a:rPr lang="en-US" sz="1600" dirty="0" smtClean="0"/>
              <a:t> </a:t>
            </a:r>
            <a:r>
              <a:rPr lang="en-US" sz="1600" dirty="0" err="1" smtClean="0"/>
              <a:t>te</a:t>
            </a:r>
            <a:r>
              <a:rPr lang="en-US" sz="1600" dirty="0" smtClean="0"/>
              <a:t> </a:t>
            </a:r>
            <a:r>
              <a:rPr lang="en-US" sz="1600" dirty="0" err="1" smtClean="0"/>
              <a:t>leren</a:t>
            </a:r>
            <a:r>
              <a:rPr lang="en-US" sz="1600" dirty="0" smtClean="0"/>
              <a:t> hoe je in </a:t>
            </a:r>
            <a:r>
              <a:rPr lang="en-US" sz="1600" dirty="0" err="1" smtClean="0"/>
              <a:t>elkaar</a:t>
            </a:r>
            <a:r>
              <a:rPr lang="en-US" sz="1600" dirty="0" smtClean="0"/>
              <a:t> zit. Je </a:t>
            </a:r>
            <a:r>
              <a:rPr lang="en-US" sz="1600" dirty="0" err="1" smtClean="0"/>
              <a:t>leert</a:t>
            </a:r>
            <a:r>
              <a:rPr lang="en-US" sz="1600" dirty="0" smtClean="0"/>
              <a:t> hoe je </a:t>
            </a:r>
            <a:r>
              <a:rPr lang="en-US" sz="1600" dirty="0" err="1" smtClean="0"/>
              <a:t>denkt</a:t>
            </a:r>
            <a:r>
              <a:rPr lang="en-US" sz="1600" dirty="0" smtClean="0"/>
              <a:t> en </a:t>
            </a:r>
            <a:r>
              <a:rPr lang="en-US" sz="1600" dirty="0" err="1" smtClean="0"/>
              <a:t>dan</a:t>
            </a:r>
            <a:r>
              <a:rPr lang="en-US" sz="1600" dirty="0" smtClean="0"/>
              <a:t> </a:t>
            </a:r>
            <a:r>
              <a:rPr lang="en-US" sz="1600" dirty="0" err="1" smtClean="0"/>
              <a:t>weet</a:t>
            </a:r>
            <a:r>
              <a:rPr lang="en-US" sz="1600" dirty="0" smtClean="0"/>
              <a:t> je </a:t>
            </a:r>
            <a:r>
              <a:rPr lang="en-US" sz="1600" dirty="0" err="1" smtClean="0"/>
              <a:t>ook</a:t>
            </a:r>
            <a:r>
              <a:rPr lang="en-US" sz="1600" dirty="0" smtClean="0"/>
              <a:t> </a:t>
            </a:r>
            <a:r>
              <a:rPr lang="en-US" sz="1600" dirty="0" err="1" smtClean="0"/>
              <a:t>beter</a:t>
            </a:r>
            <a:r>
              <a:rPr lang="en-US" sz="1600" dirty="0" smtClean="0"/>
              <a:t> hoe je </a:t>
            </a:r>
            <a:r>
              <a:rPr lang="en-US" sz="1600" dirty="0" err="1" smtClean="0"/>
              <a:t>zelf</a:t>
            </a:r>
            <a:r>
              <a:rPr lang="en-US" sz="1600" dirty="0" smtClean="0"/>
              <a:t> </a:t>
            </a:r>
            <a:r>
              <a:rPr lang="en-US" sz="1600" dirty="0" err="1" smtClean="0"/>
              <a:t>denkt</a:t>
            </a:r>
            <a:r>
              <a:rPr lang="en-US" sz="1600" dirty="0" smtClean="0"/>
              <a:t> en hoe </a:t>
            </a:r>
            <a:r>
              <a:rPr lang="en-US" sz="1600" dirty="0" err="1" smtClean="0"/>
              <a:t>anderen</a:t>
            </a:r>
            <a:r>
              <a:rPr lang="en-US" sz="1600" dirty="0" smtClean="0"/>
              <a:t> </a:t>
            </a:r>
            <a:r>
              <a:rPr lang="en-US" sz="1600" dirty="0" err="1" smtClean="0"/>
              <a:t>denken</a:t>
            </a:r>
            <a:r>
              <a:rPr lang="en-US" sz="16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Evaluatie</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a:buNone/>
            </a:pPr>
            <a:r>
              <a:rPr lang="en-US" dirty="0" smtClean="0"/>
              <a:t>We </a:t>
            </a:r>
            <a:r>
              <a:rPr lang="en-US" dirty="0" err="1" smtClean="0"/>
              <a:t>hebben</a:t>
            </a:r>
            <a:r>
              <a:rPr lang="en-US" dirty="0" smtClean="0"/>
              <a:t> in de lessen </a:t>
            </a:r>
            <a:r>
              <a:rPr lang="en-US" dirty="0" err="1" smtClean="0"/>
              <a:t>veel</a:t>
            </a:r>
            <a:r>
              <a:rPr lang="en-US" dirty="0" smtClean="0"/>
              <a:t> </a:t>
            </a:r>
            <a:r>
              <a:rPr lang="en-US" dirty="0" err="1" smtClean="0"/>
              <a:t>kunnen</a:t>
            </a:r>
            <a:r>
              <a:rPr lang="en-US" dirty="0" smtClean="0"/>
              <a:t> </a:t>
            </a:r>
            <a:r>
              <a:rPr lang="en-US" dirty="0" err="1" smtClean="0"/>
              <a:t>doen</a:t>
            </a:r>
            <a:r>
              <a:rPr lang="en-US" dirty="0" smtClean="0"/>
              <a:t>. Het </a:t>
            </a:r>
            <a:r>
              <a:rPr lang="en-US" dirty="0" err="1" smtClean="0"/>
              <a:t>onderwerp</a:t>
            </a:r>
            <a:r>
              <a:rPr lang="en-US" dirty="0" smtClean="0"/>
              <a:t> </a:t>
            </a:r>
            <a:r>
              <a:rPr lang="en-US" dirty="0" err="1" smtClean="0"/>
              <a:t>vinden</a:t>
            </a:r>
            <a:r>
              <a:rPr lang="en-US" dirty="0" smtClean="0"/>
              <a:t> </a:t>
            </a:r>
            <a:r>
              <a:rPr lang="en-US" dirty="0" err="1" smtClean="0"/>
              <a:t>waren</a:t>
            </a:r>
            <a:r>
              <a:rPr lang="en-US" dirty="0" smtClean="0"/>
              <a:t> we </a:t>
            </a:r>
            <a:r>
              <a:rPr lang="en-US" dirty="0" err="1" smtClean="0"/>
              <a:t>wel</a:t>
            </a:r>
            <a:r>
              <a:rPr lang="en-US" dirty="0" smtClean="0"/>
              <a:t> </a:t>
            </a:r>
            <a:r>
              <a:rPr lang="en-US" dirty="0" err="1" smtClean="0"/>
              <a:t>een</a:t>
            </a:r>
            <a:r>
              <a:rPr lang="en-US" dirty="0" smtClean="0"/>
              <a:t> les </a:t>
            </a:r>
            <a:r>
              <a:rPr lang="en-US" dirty="0" err="1" smtClean="0"/>
              <a:t>mee</a:t>
            </a:r>
            <a:r>
              <a:rPr lang="en-US" dirty="0" smtClean="0"/>
              <a:t> </a:t>
            </a:r>
            <a:r>
              <a:rPr lang="en-US" dirty="0" err="1" smtClean="0"/>
              <a:t>bezig</a:t>
            </a:r>
            <a:r>
              <a:rPr lang="en-US" dirty="0" smtClean="0"/>
              <a:t>, </a:t>
            </a:r>
            <a:r>
              <a:rPr lang="en-US" dirty="0" err="1" smtClean="0"/>
              <a:t>maar</a:t>
            </a:r>
            <a:r>
              <a:rPr lang="en-US" dirty="0" smtClean="0"/>
              <a:t> </a:t>
            </a:r>
            <a:r>
              <a:rPr lang="en-US" dirty="0" err="1" smtClean="0"/>
              <a:t>toen</a:t>
            </a:r>
            <a:r>
              <a:rPr lang="en-US" dirty="0" smtClean="0"/>
              <a:t> we </a:t>
            </a:r>
            <a:r>
              <a:rPr lang="en-US" dirty="0" err="1" smtClean="0"/>
              <a:t>er</a:t>
            </a:r>
            <a:r>
              <a:rPr lang="en-US" dirty="0" smtClean="0"/>
              <a:t> </a:t>
            </a:r>
            <a:r>
              <a:rPr lang="en-US" dirty="0" err="1" smtClean="0"/>
              <a:t>eenmaal</a:t>
            </a:r>
            <a:r>
              <a:rPr lang="en-US" dirty="0" smtClean="0"/>
              <a:t> </a:t>
            </a:r>
            <a:r>
              <a:rPr lang="en-US" dirty="0" err="1" smtClean="0"/>
              <a:t>een</a:t>
            </a:r>
            <a:r>
              <a:rPr lang="en-US" dirty="0" smtClean="0"/>
              <a:t> </a:t>
            </a:r>
            <a:r>
              <a:rPr lang="en-US" dirty="0" err="1" smtClean="0"/>
              <a:t>hadden</a:t>
            </a:r>
            <a:r>
              <a:rPr lang="en-US" dirty="0" smtClean="0"/>
              <a:t> </a:t>
            </a:r>
            <a:r>
              <a:rPr lang="en-US" dirty="0" err="1" smtClean="0"/>
              <a:t>ging</a:t>
            </a:r>
            <a:r>
              <a:rPr lang="en-US" dirty="0" smtClean="0"/>
              <a:t> het </a:t>
            </a:r>
            <a:r>
              <a:rPr lang="en-US" dirty="0" err="1" smtClean="0"/>
              <a:t>ook</a:t>
            </a:r>
            <a:r>
              <a:rPr lang="en-US" dirty="0" smtClean="0"/>
              <a:t> best </a:t>
            </a:r>
            <a:r>
              <a:rPr lang="en-US" dirty="0" err="1" smtClean="0"/>
              <a:t>wel</a:t>
            </a:r>
            <a:r>
              <a:rPr lang="en-US" dirty="0" smtClean="0"/>
              <a:t> </a:t>
            </a:r>
            <a:r>
              <a:rPr lang="en-US" dirty="0" err="1" smtClean="0"/>
              <a:t>snel</a:t>
            </a:r>
            <a:r>
              <a:rPr lang="en-US" dirty="0" smtClean="0"/>
              <a:t>. </a:t>
            </a:r>
          </a:p>
          <a:p>
            <a:pPr>
              <a:buNone/>
            </a:pPr>
            <a:r>
              <a:rPr lang="en-US" dirty="0" smtClean="0"/>
              <a:t>We </a:t>
            </a:r>
            <a:r>
              <a:rPr lang="en-US" dirty="0" err="1" smtClean="0"/>
              <a:t>hebben</a:t>
            </a:r>
            <a:r>
              <a:rPr lang="en-US" dirty="0" smtClean="0"/>
              <a:t> </a:t>
            </a:r>
            <a:r>
              <a:rPr lang="en-US" dirty="0" err="1" smtClean="0"/>
              <a:t>nog</a:t>
            </a:r>
            <a:r>
              <a:rPr lang="en-US" dirty="0" smtClean="0"/>
              <a:t> 2 </a:t>
            </a:r>
            <a:r>
              <a:rPr lang="en-US" dirty="0" err="1" smtClean="0"/>
              <a:t>tussenuren</a:t>
            </a:r>
            <a:r>
              <a:rPr lang="en-US" dirty="0" smtClean="0"/>
              <a:t> </a:t>
            </a:r>
            <a:r>
              <a:rPr lang="en-US" dirty="0" err="1" smtClean="0"/>
              <a:t>eraan</a:t>
            </a:r>
            <a:r>
              <a:rPr lang="en-US" dirty="0" smtClean="0"/>
              <a:t> </a:t>
            </a:r>
            <a:r>
              <a:rPr lang="en-US" dirty="0" err="1" smtClean="0"/>
              <a:t>gewerkt</a:t>
            </a:r>
            <a:r>
              <a:rPr lang="en-US" dirty="0" smtClean="0"/>
              <a:t>. </a:t>
            </a:r>
          </a:p>
          <a:p>
            <a:pPr>
              <a:buNone/>
            </a:pPr>
            <a:r>
              <a:rPr lang="en-US" dirty="0" smtClean="0"/>
              <a:t>En </a:t>
            </a:r>
            <a:r>
              <a:rPr lang="en-US" dirty="0" err="1" smtClean="0"/>
              <a:t>Koen</a:t>
            </a:r>
            <a:r>
              <a:rPr lang="en-US" dirty="0" smtClean="0"/>
              <a:t> </a:t>
            </a:r>
            <a:r>
              <a:rPr lang="en-US" dirty="0" err="1" smtClean="0"/>
              <a:t>nog</a:t>
            </a:r>
            <a:r>
              <a:rPr lang="en-US" dirty="0" smtClean="0"/>
              <a:t> </a:t>
            </a:r>
            <a:r>
              <a:rPr lang="en-US" dirty="0" err="1" smtClean="0"/>
              <a:t>een</a:t>
            </a:r>
            <a:r>
              <a:rPr lang="en-US" dirty="0" smtClean="0"/>
              <a:t> </a:t>
            </a:r>
            <a:r>
              <a:rPr lang="en-US" dirty="0" err="1" smtClean="0"/>
              <a:t>deel</a:t>
            </a:r>
            <a:r>
              <a:rPr lang="en-US" dirty="0" smtClean="0"/>
              <a:t> en de </a:t>
            </a:r>
            <a:r>
              <a:rPr lang="en-US" dirty="0" err="1" smtClean="0"/>
              <a:t>afwerking</a:t>
            </a:r>
            <a:r>
              <a:rPr lang="en-US" dirty="0" smtClean="0"/>
              <a:t> </a:t>
            </a:r>
            <a:r>
              <a:rPr lang="en-US" dirty="0" err="1" smtClean="0"/>
              <a:t>thuis</a:t>
            </a:r>
            <a:r>
              <a:rPr lang="en-US" dirty="0" smtClean="0"/>
              <a:t>. </a:t>
            </a:r>
          </a:p>
          <a:p>
            <a:pPr>
              <a:buNone/>
            </a:pPr>
            <a:r>
              <a:rPr lang="en-US" dirty="0" smtClean="0"/>
              <a:t>De </a:t>
            </a:r>
            <a:r>
              <a:rPr lang="en-US" dirty="0" err="1" smtClean="0"/>
              <a:t>samenwerking</a:t>
            </a:r>
            <a:r>
              <a:rPr lang="en-US" dirty="0" smtClean="0"/>
              <a:t> </a:t>
            </a:r>
            <a:r>
              <a:rPr lang="en-US" dirty="0" err="1" smtClean="0"/>
              <a:t>ging</a:t>
            </a:r>
            <a:r>
              <a:rPr lang="en-US" dirty="0" smtClean="0"/>
              <a:t> </a:t>
            </a:r>
            <a:r>
              <a:rPr lang="en-US" dirty="0" err="1" smtClean="0"/>
              <a:t>goed</a:t>
            </a:r>
            <a:r>
              <a:rPr lang="en-US" dirty="0" smtClean="0"/>
              <a:t>.</a:t>
            </a:r>
          </a:p>
          <a:p>
            <a:pPr>
              <a:buNone/>
            </a:pPr>
            <a:r>
              <a:rPr lang="en-US" dirty="0" err="1" smtClean="0"/>
              <a:t>Verder</a:t>
            </a:r>
            <a:r>
              <a:rPr lang="en-US" dirty="0" smtClean="0"/>
              <a:t> </a:t>
            </a:r>
            <a:r>
              <a:rPr lang="en-US" dirty="0" err="1" smtClean="0"/>
              <a:t>hebben</a:t>
            </a:r>
            <a:r>
              <a:rPr lang="en-US" dirty="0" smtClean="0"/>
              <a:t> we </a:t>
            </a:r>
            <a:r>
              <a:rPr lang="en-US" dirty="0" err="1" smtClean="0"/>
              <a:t>wel</a:t>
            </a:r>
            <a:r>
              <a:rPr lang="en-US" dirty="0" smtClean="0"/>
              <a:t> </a:t>
            </a:r>
            <a:r>
              <a:rPr lang="en-US" dirty="0" err="1" smtClean="0"/>
              <a:t>veel</a:t>
            </a:r>
            <a:r>
              <a:rPr lang="en-US" dirty="0" smtClean="0"/>
              <a:t> </a:t>
            </a:r>
            <a:r>
              <a:rPr lang="en-US" dirty="0" err="1" smtClean="0"/>
              <a:t>geleerd</a:t>
            </a:r>
            <a:r>
              <a:rPr lang="en-US" dirty="0" smtClean="0"/>
              <a:t>. En </a:t>
            </a:r>
            <a:r>
              <a:rPr lang="en-US" dirty="0" err="1" smtClean="0"/>
              <a:t>vonden</a:t>
            </a:r>
            <a:r>
              <a:rPr lang="en-US" dirty="0" smtClean="0"/>
              <a:t> we de lessen en </a:t>
            </a:r>
            <a:r>
              <a:rPr lang="en-US" dirty="0" err="1" smtClean="0"/>
              <a:t>uw</a:t>
            </a:r>
            <a:r>
              <a:rPr lang="en-US" dirty="0" smtClean="0"/>
              <a:t> </a:t>
            </a:r>
            <a:r>
              <a:rPr lang="en-US" dirty="0" err="1" smtClean="0"/>
              <a:t>Exel</a:t>
            </a:r>
            <a:r>
              <a:rPr lang="en-US" dirty="0" smtClean="0"/>
              <a:t> sheet </a:t>
            </a:r>
            <a:r>
              <a:rPr lang="en-US" dirty="0" err="1" smtClean="0"/>
              <a:t>interresant</a:t>
            </a:r>
            <a:r>
              <a:rPr lang="en-US" dirty="0" smtClean="0"/>
              <a:t>.</a:t>
            </a:r>
          </a:p>
          <a:p>
            <a:pPr>
              <a:buNone/>
            </a:pPr>
            <a:r>
              <a:rPr lang="en-US" dirty="0" smtClean="0"/>
              <a:t>We </a:t>
            </a:r>
            <a:r>
              <a:rPr lang="en-US" dirty="0" err="1" smtClean="0"/>
              <a:t>vinden</a:t>
            </a:r>
            <a:r>
              <a:rPr lang="en-US" dirty="0" smtClean="0"/>
              <a:t> het </a:t>
            </a:r>
            <a:r>
              <a:rPr lang="en-US" dirty="0" err="1" smtClean="0"/>
              <a:t>een</a:t>
            </a:r>
            <a:r>
              <a:rPr lang="en-US" dirty="0" smtClean="0"/>
              <a:t> </a:t>
            </a:r>
            <a:r>
              <a:rPr lang="en-US" dirty="0" err="1" smtClean="0"/>
              <a:t>leuk</a:t>
            </a:r>
            <a:r>
              <a:rPr lang="en-US" dirty="0" smtClean="0"/>
              <a:t> </a:t>
            </a:r>
            <a:r>
              <a:rPr lang="en-US" dirty="0" err="1" smtClean="0"/>
              <a:t>vak</a:t>
            </a:r>
            <a:r>
              <a:rPr lang="en-US" dirty="0" smtClean="0"/>
              <a: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2">
                    <a:lumMod val="75000"/>
                  </a:schemeClr>
                </a:solidFill>
              </a:rPr>
              <a:t>Hoe werken de Hersenen?</a:t>
            </a:r>
            <a:endParaRPr lang="nl-NL" dirty="0">
              <a:solidFill>
                <a:schemeClr val="tx2">
                  <a:lumMod val="75000"/>
                </a:schemeClr>
              </a:solidFill>
            </a:endParaRPr>
          </a:p>
        </p:txBody>
      </p:sp>
      <p:sp>
        <p:nvSpPr>
          <p:cNvPr id="3" name="Tijdelijke aanduiding voor inhoud 2"/>
          <p:cNvSpPr>
            <a:spLocks noGrp="1"/>
          </p:cNvSpPr>
          <p:nvPr>
            <p:ph idx="1"/>
          </p:nvPr>
        </p:nvSpPr>
        <p:spPr>
          <a:xfrm>
            <a:off x="457200" y="1214422"/>
            <a:ext cx="8229600" cy="4911741"/>
          </a:xfrm>
        </p:spPr>
        <p:txBody>
          <a:bodyPr>
            <a:normAutofit fontScale="85000" lnSpcReduction="10000"/>
          </a:bodyPr>
          <a:lstStyle/>
          <a:p>
            <a:pPr>
              <a:buNone/>
            </a:pPr>
            <a:r>
              <a:rPr lang="nl-NL" sz="1800" dirty="0" smtClean="0">
                <a:solidFill>
                  <a:srgbClr val="0033CC"/>
                </a:solidFill>
              </a:rPr>
              <a:t>-De hersenen vormen een deel van het centrale zenuwcentrum dat zich bevindt in het hoofd.</a:t>
            </a:r>
          </a:p>
          <a:p>
            <a:pPr>
              <a:buNone/>
            </a:pPr>
            <a:r>
              <a:rPr lang="nl-NL" sz="1800" dirty="0" smtClean="0">
                <a:solidFill>
                  <a:srgbClr val="0033CC"/>
                </a:solidFill>
              </a:rPr>
              <a:t>-De hersenen vormen het waarnemende, aansturende, controlerende en informatieverwerkende orgaan.</a:t>
            </a:r>
          </a:p>
          <a:p>
            <a:pPr>
              <a:buNone/>
            </a:pPr>
            <a:r>
              <a:rPr lang="nl-NL" sz="1800" dirty="0" smtClean="0">
                <a:solidFill>
                  <a:srgbClr val="0033CC"/>
                </a:solidFill>
              </a:rPr>
              <a:t>-Ze bestaan uit de hersenstam, kleine hersenen en de grote hersenen.</a:t>
            </a:r>
          </a:p>
          <a:p>
            <a:pPr>
              <a:buNone/>
            </a:pPr>
            <a:r>
              <a:rPr lang="nl-NL" sz="1800" dirty="0" smtClean="0">
                <a:solidFill>
                  <a:srgbClr val="0033CC"/>
                </a:solidFill>
              </a:rPr>
              <a:t>-De hersenstam zorgt voor de levensbelangrijke functies, zoals ademen bloeddruk en vertering.</a:t>
            </a:r>
          </a:p>
          <a:p>
            <a:pPr>
              <a:buNone/>
            </a:pPr>
            <a:r>
              <a:rPr lang="nl-NL" sz="1800" dirty="0" smtClean="0">
                <a:solidFill>
                  <a:srgbClr val="0033CC"/>
                </a:solidFill>
              </a:rPr>
              <a:t>-De kleine hersenen zorgen voor coördinatie en evenwicht.</a:t>
            </a:r>
          </a:p>
          <a:p>
            <a:pPr>
              <a:buNone/>
            </a:pPr>
            <a:r>
              <a:rPr lang="nl-NL" sz="1800" dirty="0" smtClean="0">
                <a:solidFill>
                  <a:srgbClr val="0033CC"/>
                </a:solidFill>
              </a:rPr>
              <a:t>-De grote hersenen zorgen voor bewustzijn, geheugen, intelligentie, wil en waarneming.</a:t>
            </a:r>
          </a:p>
          <a:p>
            <a:pPr>
              <a:buNone/>
            </a:pPr>
            <a:r>
              <a:rPr lang="nl-NL" sz="1800" dirty="0" smtClean="0">
                <a:solidFill>
                  <a:srgbClr val="0033CC"/>
                </a:solidFill>
              </a:rPr>
              <a:t>-De grote en kleine hersenen zijn ook verdeeld in een linker en rechter hersenhelft. Hersenimpulsen van de rechter lichaamshelft komen grotendeels in de linkerhersenhelft, en omgekeerd.</a:t>
            </a:r>
          </a:p>
          <a:p>
            <a:pPr>
              <a:buNone/>
            </a:pPr>
            <a:r>
              <a:rPr lang="nl-NL" sz="1800" dirty="0" smtClean="0">
                <a:solidFill>
                  <a:srgbClr val="0033CC"/>
                </a:solidFill>
              </a:rPr>
              <a:t>-De hersenen zijn een ingewikkelde materie, waar we nog niet veel van weten in vergelijking met de rest van het lichaam. </a:t>
            </a:r>
          </a:p>
          <a:p>
            <a:pPr>
              <a:buNone/>
            </a:pPr>
            <a:r>
              <a:rPr lang="nl-NL" sz="1800" dirty="0" smtClean="0">
                <a:solidFill>
                  <a:srgbClr val="0033CC"/>
                </a:solidFill>
              </a:rPr>
              <a:t>-De hersenen nemen slechts 2 procent van ons lichaamsgewicht in beslag, maar verbruiken maar liefst 20 procent van alle zuurstof die we opnemen en zelfs 30 procent van de energie die we tot onze beschikking hebben.</a:t>
            </a:r>
          </a:p>
          <a:p>
            <a:pPr>
              <a:buNone/>
            </a:pPr>
            <a:r>
              <a:rPr lang="nl-NL" sz="1800" dirty="0" smtClean="0">
                <a:solidFill>
                  <a:srgbClr val="0033CC"/>
                </a:solidFill>
              </a:rPr>
              <a:t>-Oorspronkelijk bestond vooral het beeld van zenuwimpulsen afkomstig van de huid, spieren, de gewrichten en de ingewanden die via de zenuwbanen in het ruggenmerg naar de hersenen worden geleid.</a:t>
            </a:r>
          </a:p>
          <a:p>
            <a:pPr>
              <a:buNone/>
            </a:pPr>
            <a:r>
              <a:rPr lang="nl-NL" sz="1800" dirty="0" smtClean="0"/>
              <a:t/>
            </a:r>
            <a:br>
              <a:rPr lang="nl-NL" sz="1800" dirty="0" smtClean="0"/>
            </a:br>
            <a:r>
              <a:rPr lang="nl-NL" sz="1800" dirty="0" smtClean="0"/>
              <a:t/>
            </a:r>
            <a:br>
              <a:rPr lang="nl-NL" sz="1800" dirty="0" smtClean="0"/>
            </a:br>
            <a:endParaRPr lang="nl-NL" sz="1800" dirty="0" smtClean="0"/>
          </a:p>
          <a:p>
            <a:pPr>
              <a:buNone/>
            </a:pPr>
            <a:endParaRPr lang="nl-NL"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begripdoorinzicht.nl/joomla/images/stories/hersenen.jpg"/>
          <p:cNvPicPr>
            <a:picLocks noChangeAspect="1" noChangeArrowheads="1"/>
          </p:cNvPicPr>
          <p:nvPr/>
        </p:nvPicPr>
        <p:blipFill>
          <a:blip r:embed="rId2" cstate="print"/>
          <a:srcRect/>
          <a:stretch>
            <a:fillRect/>
          </a:stretch>
        </p:blipFill>
        <p:spPr bwMode="auto">
          <a:xfrm>
            <a:off x="1259632" y="980728"/>
            <a:ext cx="6602612" cy="4680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395536" y="474345"/>
            <a:ext cx="8352928" cy="2446824"/>
          </a:xfrm>
          <a:prstGeom prst="rect">
            <a:avLst/>
          </a:prstGeom>
        </p:spPr>
        <p:txBody>
          <a:bodyPr wrap="square">
            <a:spAutoFit/>
          </a:bodyPr>
          <a:lstStyle/>
          <a:p>
            <a:r>
              <a:rPr lang="nl-NL" sz="1500" dirty="0" smtClean="0"/>
              <a:t>-Onze hersenen zijn opgebouwd uit ongeveer 100 miljard neuronen (zenuwcellen). De neuronen staan met elkaar in verbinding. Iedere neuron kan met ongeveer 5.000 andere neuronen verbinding maken. De verbindingen worden gelegd via de uitlopers van de neuronen, de dendrieten. </a:t>
            </a:r>
          </a:p>
          <a:p>
            <a:r>
              <a:rPr lang="nl-NL" sz="1500" dirty="0" smtClean="0"/>
              <a:t>-Niet het aantal neuronen bepaald ons denkvermogen, maar meer het aantal dendrieten. De dendrieten kunnen tot op hoge leeftijd worden aangemaakt. </a:t>
            </a:r>
          </a:p>
          <a:p>
            <a:r>
              <a:rPr lang="nl-NL" sz="1500" dirty="0" smtClean="0"/>
              <a:t>-De informatie die we via onze zintuigen ontvangen wordt verwerkt via het kort sensorische geheugen en het korte termijn geheugen en wordt daar van overbodige informatie ontdaan. Vervolgens gaat deze gefilterde informatie naar het lange termijn geheugen. Met de opgeslagen informatie kunnen wij oneindig veel voorstellingen maken. Het toepassen van deze beschikbare informatie noemen we denken.</a:t>
            </a:r>
            <a:r>
              <a:rPr lang="nl-NL" dirty="0" smtClean="0"/>
              <a:t/>
            </a:r>
            <a:br>
              <a:rPr lang="nl-NL" dirty="0" smtClean="0"/>
            </a:br>
            <a:endParaRPr lang="nl-NL" dirty="0"/>
          </a:p>
        </p:txBody>
      </p:sp>
      <p:pic>
        <p:nvPicPr>
          <p:cNvPr id="4098" name="Picture 2" descr="http://www.boncherry.com/indo/blog/wp-content/uploads/2010/01/brain-cell.jpg"/>
          <p:cNvPicPr>
            <a:picLocks noChangeAspect="1" noChangeArrowheads="1"/>
          </p:cNvPicPr>
          <p:nvPr/>
        </p:nvPicPr>
        <p:blipFill>
          <a:blip r:embed="rId2" cstate="print"/>
          <a:srcRect/>
          <a:stretch>
            <a:fillRect/>
          </a:stretch>
        </p:blipFill>
        <p:spPr bwMode="auto">
          <a:xfrm>
            <a:off x="1763688" y="2887774"/>
            <a:ext cx="5018112" cy="37635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228600"/>
            <a:ext cx="8458200" cy="6351284"/>
          </a:xfrm>
          <a:prstGeom prst="rect">
            <a:avLst/>
          </a:prstGeom>
          <a:noFill/>
          <a:ln w="9525">
            <a:noFill/>
            <a:miter lim="800000"/>
            <a:headEnd/>
            <a:tailEnd/>
          </a:ln>
          <a:effectLst/>
        </p:spPr>
      </p:pic>
      <p:sp>
        <p:nvSpPr>
          <p:cNvPr id="3" name="TextBox 2"/>
          <p:cNvSpPr txBox="1"/>
          <p:nvPr/>
        </p:nvSpPr>
        <p:spPr>
          <a:xfrm rot="19832370">
            <a:off x="-117615" y="2118682"/>
            <a:ext cx="9460231" cy="2400657"/>
          </a:xfrm>
          <a:prstGeom prst="rect">
            <a:avLst/>
          </a:prstGeom>
          <a:noFill/>
        </p:spPr>
        <p:txBody>
          <a:bodyPr wrap="square" rtlCol="0">
            <a:spAutoFit/>
          </a:bodyPr>
          <a:lstStyle/>
          <a:p>
            <a:pPr algn="ctr"/>
            <a:r>
              <a:rPr lang="en-US" sz="15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neuronen</a:t>
            </a:r>
            <a:endParaRPr lang="en-US" sz="15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Functies en de ligging ervan in de hersenen</a:t>
            </a:r>
            <a:endParaRPr lang="nl-NL" sz="3600" dirty="0"/>
          </a:p>
        </p:txBody>
      </p:sp>
      <p:sp>
        <p:nvSpPr>
          <p:cNvPr id="5" name="Tijdelijke aanduiding voor inhoud 4"/>
          <p:cNvSpPr>
            <a:spLocks noGrp="1"/>
          </p:cNvSpPr>
          <p:nvPr>
            <p:ph idx="1"/>
          </p:nvPr>
        </p:nvSpPr>
        <p:spPr/>
        <p:txBody>
          <a:bodyPr/>
          <a:lstStyle/>
          <a:p>
            <a:pPr>
              <a:buNone/>
            </a:pPr>
            <a:r>
              <a:rPr lang="nl-NL" dirty="0" smtClean="0"/>
              <a:t> </a:t>
            </a:r>
            <a:endParaRPr lang="nl-NL" dirty="0"/>
          </a:p>
        </p:txBody>
      </p:sp>
      <p:pic>
        <p:nvPicPr>
          <p:cNvPr id="4" name="Brain_Anatomy_and_Functions__.wmv">
            <a:hlinkClick r:id="" action="ppaction://media"/>
          </p:cNvPr>
          <p:cNvPicPr>
            <a:picLocks noRot="1" noChangeAspect="1"/>
          </p:cNvPicPr>
          <p:nvPr>
            <a:videoFile r:link="rId1"/>
          </p:nvPr>
        </p:nvPicPr>
        <p:blipFill>
          <a:blip r:embed="rId3" cstate="print"/>
          <a:stretch>
            <a:fillRect/>
          </a:stretch>
        </p:blipFill>
        <p:spPr>
          <a:xfrm>
            <a:off x="2143108" y="1214422"/>
            <a:ext cx="6858000" cy="5486400"/>
          </a:xfrm>
          <a:prstGeom prst="rect">
            <a:avLst/>
          </a:prstGeom>
        </p:spPr>
      </p:pic>
      <p:sp>
        <p:nvSpPr>
          <p:cNvPr id="6" name="Tekstvak 5"/>
          <p:cNvSpPr txBox="1"/>
          <p:nvPr/>
        </p:nvSpPr>
        <p:spPr>
          <a:xfrm>
            <a:off x="0" y="1214422"/>
            <a:ext cx="2071670" cy="3416320"/>
          </a:xfrm>
          <a:prstGeom prst="rect">
            <a:avLst/>
          </a:prstGeom>
          <a:noFill/>
        </p:spPr>
        <p:txBody>
          <a:bodyPr wrap="square" rtlCol="0">
            <a:spAutoFit/>
          </a:bodyPr>
          <a:lstStyle/>
          <a:p>
            <a:r>
              <a:rPr lang="nl-NL" sz="1200" dirty="0" smtClean="0"/>
              <a:t>Klik in het beeld om af te spelen!</a:t>
            </a:r>
          </a:p>
          <a:p>
            <a:endParaRPr lang="nl-NL" sz="1200" dirty="0" smtClean="0"/>
          </a:p>
          <a:p>
            <a:r>
              <a:rPr lang="nl-NL" sz="1200" dirty="0" smtClean="0"/>
              <a:t>-In dit filmpje wordt laten zien wat welk deel van de hersenen doen. Ook is te zien waar de hersenstam is, de kleine hersenen zijn en uiteraard de grote hersenen.</a:t>
            </a:r>
          </a:p>
          <a:p>
            <a:endParaRPr lang="nl-NL" sz="1200" dirty="0" smtClean="0"/>
          </a:p>
          <a:p>
            <a:r>
              <a:rPr lang="nl-NL" sz="1200" dirty="0" smtClean="0"/>
              <a:t>-Van de grote hersenen wordt het meest laten zien, je krijgt een goed beeld over de ligging van de functies.</a:t>
            </a:r>
          </a:p>
          <a:p>
            <a:endParaRPr lang="nl-NL" sz="1200" dirty="0" smtClean="0"/>
          </a:p>
          <a:p>
            <a:r>
              <a:rPr lang="nl-NL" sz="1200" dirty="0" smtClean="0"/>
              <a:t>-Dit heeft ook alles te maken met het deelonderwerp hierna.</a:t>
            </a:r>
            <a:endParaRPr lang="nl-NL" sz="1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het verschil met de linker en rechterhelft?</a:t>
            </a:r>
            <a:endParaRPr lang="nl-NL" dirty="0"/>
          </a:p>
        </p:txBody>
      </p:sp>
      <p:sp>
        <p:nvSpPr>
          <p:cNvPr id="3" name="Tijdelijke aanduiding voor inhoud 2"/>
          <p:cNvSpPr>
            <a:spLocks noGrp="1"/>
          </p:cNvSpPr>
          <p:nvPr>
            <p:ph idx="1"/>
          </p:nvPr>
        </p:nvSpPr>
        <p:spPr/>
        <p:txBody>
          <a:bodyPr>
            <a:normAutofit/>
          </a:bodyPr>
          <a:lstStyle/>
          <a:p>
            <a:pPr>
              <a:buNone/>
            </a:pPr>
            <a:r>
              <a:rPr lang="nl-NL" sz="1400" b="1" dirty="0" smtClean="0"/>
              <a:t>-De meeste mensen denken dat je twee hersenhelften precies gelijk aan elkaar zijn. Dat is echter zeker niet zo. Behalve een verschil in functie, zie het vorige filmpje, zien ze er niet eens hetzelfde uit. </a:t>
            </a:r>
          </a:p>
          <a:p>
            <a:pPr>
              <a:buNone/>
            </a:pPr>
            <a:r>
              <a:rPr lang="nl-NL" sz="1400" b="1" dirty="0" smtClean="0"/>
              <a:t>-Op dit plaatje zie je dat de ene helft (links) meer naar achteren uitsteekt, en de ander aan de voorkant iets groter is.</a:t>
            </a:r>
            <a:r>
              <a:rPr lang="nl-NL" sz="1400" dirty="0" smtClean="0"/>
              <a:t> </a:t>
            </a:r>
            <a:endParaRPr lang="nl-NL" sz="1400" dirty="0"/>
          </a:p>
        </p:txBody>
      </p:sp>
      <p:pic>
        <p:nvPicPr>
          <p:cNvPr id="4" name="Picture 2" descr="http://mediatheek.thinkquest.nl/~llb106/images/linksrechts.jpg"/>
          <p:cNvPicPr>
            <a:picLocks noChangeAspect="1" noChangeArrowheads="1"/>
          </p:cNvPicPr>
          <p:nvPr/>
        </p:nvPicPr>
        <p:blipFill>
          <a:blip r:embed="rId2" cstate="print"/>
          <a:srcRect/>
          <a:stretch>
            <a:fillRect/>
          </a:stretch>
        </p:blipFill>
        <p:spPr bwMode="auto">
          <a:xfrm>
            <a:off x="2699792" y="2492896"/>
            <a:ext cx="3779912" cy="41749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395536" y="260648"/>
            <a:ext cx="8229600" cy="7809731"/>
          </a:xfrm>
        </p:spPr>
        <p:txBody>
          <a:bodyPr>
            <a:normAutofit/>
          </a:bodyPr>
          <a:lstStyle/>
          <a:p>
            <a:pPr>
              <a:buNone/>
            </a:pPr>
            <a:r>
              <a:rPr lang="nl-NL" sz="1400" dirty="0" smtClean="0"/>
              <a:t>-De binnenkant van de 2 hersenhelften is ook niet hetzelfde.</a:t>
            </a:r>
          </a:p>
          <a:p>
            <a:pPr>
              <a:buNone/>
            </a:pPr>
            <a:r>
              <a:rPr lang="nl-NL" sz="1400" dirty="0" smtClean="0"/>
              <a:t>-rechterkant heb je veel witte massa, en aan de linkerkant is juist de laag grijze massa groter.</a:t>
            </a:r>
          </a:p>
          <a:p>
            <a:pPr>
              <a:buNone/>
            </a:pPr>
            <a:r>
              <a:rPr lang="nl-NL" sz="1400" dirty="0" smtClean="0"/>
              <a:t>-De witte massa bestaat uit verbindingswegen tussen zenuwen, en de grijze uit de hersencellen zelf. Dit verschil in samenstelling uit zich heel mooi in de functies die de helften hebben.</a:t>
            </a:r>
          </a:p>
          <a:p>
            <a:pPr>
              <a:buNone/>
            </a:pPr>
            <a:r>
              <a:rPr lang="nl-NL" sz="1400" dirty="0" smtClean="0"/>
              <a:t>-Wanneer je iets nieuws leert, kan je rechterhelft dat snel verwerken. Immers, er zijn vele verbindingswegen die ook makkelijk en snel op nieuwe plekken aanknopen aan andere zenuwen. Dit is feitelijk wat iets nieuws leren inhoudt.</a:t>
            </a:r>
          </a:p>
          <a:p>
            <a:pPr>
              <a:buNone/>
            </a:pPr>
            <a:r>
              <a:rPr lang="nl-NL" sz="1400" dirty="0" smtClean="0"/>
              <a:t>-Op het moment dat je vertrouwd raakt met de leerstof of vaardigheid en deze vaak herhaalt, zal er een verschuiving plaatsvinden naar je linker hersenhelft. Die slaat alles uiteindelijk op en werkt het geleerde materiaal uit. Wanneer je dus 1x je woordjes voor een taal hebt geleerd en ze een paar weken later weer verdwenen lijken uit je geheugen, is dat dus zo gek nog niet. Er waren wel een paar verbindingen aan de rechterkant, maar door te weinig herhaling en aanknopingspunten aan andere stof hebben ze de sprong naar links niet gemaakt.</a:t>
            </a:r>
          </a:p>
          <a:p>
            <a:endParaRPr lang="nl-NL" sz="1400" dirty="0" smtClean="0"/>
          </a:p>
          <a:p>
            <a:endParaRPr lang="nl-NL" sz="1400" dirty="0" smtClean="0"/>
          </a:p>
          <a:p>
            <a:endParaRPr lang="nl-NL" dirty="0"/>
          </a:p>
        </p:txBody>
      </p:sp>
      <p:graphicFrame>
        <p:nvGraphicFramePr>
          <p:cNvPr id="4" name="Tabel 3"/>
          <p:cNvGraphicFramePr>
            <a:graphicFrameLocks noGrp="1"/>
          </p:cNvGraphicFramePr>
          <p:nvPr/>
        </p:nvGraphicFramePr>
        <p:xfrm>
          <a:off x="1259632" y="3539608"/>
          <a:ext cx="6408711" cy="3032664"/>
        </p:xfrm>
        <a:graphic>
          <a:graphicData uri="http://schemas.openxmlformats.org/drawingml/2006/table">
            <a:tbl>
              <a:tblPr firstRow="1" bandRow="1">
                <a:tableStyleId>{5C22544A-7EE6-4342-B048-85BDC9FD1C3A}</a:tableStyleId>
              </a:tblPr>
              <a:tblGrid>
                <a:gridCol w="2136237"/>
                <a:gridCol w="2136237"/>
                <a:gridCol w="2136237"/>
              </a:tblGrid>
              <a:tr h="435595">
                <a:tc>
                  <a:txBody>
                    <a:bodyPr/>
                    <a:lstStyle/>
                    <a:p>
                      <a:r>
                        <a:rPr lang="nl-NL" dirty="0" smtClean="0"/>
                        <a:t>denken</a:t>
                      </a:r>
                      <a:endParaRPr lang="nl-NL" dirty="0"/>
                    </a:p>
                  </a:txBody>
                  <a:tcPr/>
                </a:tc>
                <a:tc>
                  <a:txBody>
                    <a:bodyPr/>
                    <a:lstStyle/>
                    <a:p>
                      <a:r>
                        <a:rPr lang="nl-NL" sz="1200" dirty="0" smtClean="0"/>
                        <a:t>Rechtlijnig, abstract, analyserend </a:t>
                      </a:r>
                      <a:endParaRPr lang="nl-NL" sz="1200" dirty="0"/>
                    </a:p>
                  </a:txBody>
                  <a:tcPr/>
                </a:tc>
                <a:tc>
                  <a:txBody>
                    <a:bodyPr/>
                    <a:lstStyle/>
                    <a:p>
                      <a:r>
                        <a:rPr lang="nl-NL" sz="1200" dirty="0" smtClean="0"/>
                        <a:t>Toegepast maar toch </a:t>
                      </a:r>
                      <a:r>
                        <a:rPr lang="nl-NL" sz="1200" dirty="0" err="1" smtClean="0"/>
                        <a:t>overizcht</a:t>
                      </a:r>
                      <a:r>
                        <a:rPr lang="nl-NL" sz="1200" dirty="0" smtClean="0"/>
                        <a:t> houdend</a:t>
                      </a:r>
                      <a:endParaRPr lang="nl-NL" sz="1200" dirty="0"/>
                    </a:p>
                  </a:txBody>
                  <a:tcPr/>
                </a:tc>
              </a:tr>
              <a:tr h="419052">
                <a:tc>
                  <a:txBody>
                    <a:bodyPr/>
                    <a:lstStyle/>
                    <a:p>
                      <a:r>
                        <a:rPr lang="nl-NL" dirty="0" smtClean="0"/>
                        <a:t>kennis</a:t>
                      </a:r>
                      <a:endParaRPr lang="nl-NL" dirty="0"/>
                    </a:p>
                  </a:txBody>
                  <a:tcPr/>
                </a:tc>
                <a:tc>
                  <a:txBody>
                    <a:bodyPr/>
                    <a:lstStyle/>
                    <a:p>
                      <a:r>
                        <a:rPr lang="nl-NL" sz="1200" dirty="0" smtClean="0"/>
                        <a:t>Rationeel, logisch </a:t>
                      </a:r>
                      <a:endParaRPr lang="nl-NL" sz="1200" dirty="0"/>
                    </a:p>
                  </a:txBody>
                  <a:tcPr/>
                </a:tc>
                <a:tc>
                  <a:txBody>
                    <a:bodyPr/>
                    <a:lstStyle/>
                    <a:p>
                      <a:r>
                        <a:rPr lang="nl-NL" sz="1200" dirty="0" smtClean="0"/>
                        <a:t>Intuïtief, artistiek </a:t>
                      </a:r>
                      <a:endParaRPr lang="nl-NL" sz="1200" dirty="0"/>
                    </a:p>
                  </a:txBody>
                  <a:tcPr/>
                </a:tc>
              </a:tr>
              <a:tr h="435595">
                <a:tc>
                  <a:txBody>
                    <a:bodyPr/>
                    <a:lstStyle/>
                    <a:p>
                      <a:r>
                        <a:rPr lang="nl-NL" dirty="0" smtClean="0"/>
                        <a:t>taal</a:t>
                      </a:r>
                      <a:endParaRPr lang="nl-NL" dirty="0"/>
                    </a:p>
                  </a:txBody>
                  <a:tcPr/>
                </a:tc>
                <a:tc>
                  <a:txBody>
                    <a:bodyPr/>
                    <a:lstStyle/>
                    <a:p>
                      <a:r>
                        <a:rPr lang="nl-NL" sz="1200" dirty="0" smtClean="0"/>
                        <a:t>Veel woordkennis, goede grammatica.</a:t>
                      </a:r>
                      <a:endParaRPr lang="nl-N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Geen grammatica maar beeldspraak. </a:t>
                      </a:r>
                      <a:endParaRPr lang="nl-NL" sz="1200" dirty="0"/>
                    </a:p>
                  </a:txBody>
                  <a:tcPr/>
                </a:tc>
              </a:tr>
              <a:tr h="419052">
                <a:tc>
                  <a:txBody>
                    <a:bodyPr/>
                    <a:lstStyle/>
                    <a:p>
                      <a:r>
                        <a:rPr lang="nl-NL" dirty="0" smtClean="0"/>
                        <a:t>tijdsbesef</a:t>
                      </a:r>
                      <a:endParaRPr lang="nl-NL" dirty="0"/>
                    </a:p>
                  </a:txBody>
                  <a:tcPr/>
                </a:tc>
                <a:tc>
                  <a:txBody>
                    <a:bodyPr/>
                    <a:lstStyle/>
                    <a:p>
                      <a:r>
                        <a:rPr lang="nl-NL" sz="1200" dirty="0" smtClean="0"/>
                        <a:t>Geordend, ‘zoveel seconden’ </a:t>
                      </a:r>
                      <a:endParaRPr lang="nl-NL" sz="1200" dirty="0"/>
                    </a:p>
                  </a:txBody>
                  <a:tcPr/>
                </a:tc>
                <a:tc>
                  <a:txBody>
                    <a:bodyPr/>
                    <a:lstStyle/>
                    <a:p>
                      <a:r>
                        <a:rPr lang="nl-NL" sz="1200" dirty="0" smtClean="0"/>
                        <a:t>‘voelt’ hoe lang iets duurt</a:t>
                      </a:r>
                      <a:endParaRPr lang="nl-NL" sz="1200" dirty="0"/>
                    </a:p>
                  </a:txBody>
                  <a:tcPr/>
                </a:tc>
              </a:tr>
              <a:tr h="609832">
                <a:tc>
                  <a:txBody>
                    <a:bodyPr/>
                    <a:lstStyle/>
                    <a:p>
                      <a:r>
                        <a:rPr lang="nl-NL" dirty="0" smtClean="0"/>
                        <a:t>specialisatie</a:t>
                      </a:r>
                      <a:endParaRPr lang="nl-NL" dirty="0"/>
                    </a:p>
                  </a:txBody>
                  <a:tcPr/>
                </a:tc>
                <a:tc>
                  <a:txBody>
                    <a:bodyPr/>
                    <a:lstStyle/>
                    <a:p>
                      <a:r>
                        <a:rPr lang="nl-NL" sz="1200" dirty="0" smtClean="0"/>
                        <a:t>Rekenen, lezen, schrijven, bewegen en voelen. </a:t>
                      </a:r>
                      <a:endParaRPr lang="nl-NL" sz="1200" dirty="0"/>
                    </a:p>
                  </a:txBody>
                  <a:tcPr/>
                </a:tc>
                <a:tc>
                  <a:txBody>
                    <a:bodyPr/>
                    <a:lstStyle/>
                    <a:p>
                      <a:r>
                        <a:rPr lang="nl-NL" sz="1200" dirty="0" smtClean="0"/>
                        <a:t>Muziek, dromen, fantasie, goede herkenning van gezichten en emoties </a:t>
                      </a:r>
                      <a:endParaRPr lang="nl-NL" sz="1200" dirty="0"/>
                    </a:p>
                  </a:txBody>
                  <a:tcPr/>
                </a:tc>
              </a:tr>
              <a:tr h="609832">
                <a:tc>
                  <a:txBody>
                    <a:bodyPr/>
                    <a:lstStyle/>
                    <a:p>
                      <a:r>
                        <a:rPr lang="nl-NL" dirty="0" smtClean="0"/>
                        <a:t>Ruimtelijke oriëntatie</a:t>
                      </a:r>
                      <a:endParaRPr lang="nl-NL" dirty="0"/>
                    </a:p>
                  </a:txBody>
                  <a:tcPr/>
                </a:tc>
                <a:tc>
                  <a:txBody>
                    <a:bodyPr/>
                    <a:lstStyle/>
                    <a:p>
                      <a:r>
                        <a:rPr lang="nl-NL" sz="1200" dirty="0" smtClean="0"/>
                        <a:t>Nogal slecht</a:t>
                      </a:r>
                      <a:endParaRPr lang="nl-NL" sz="1200" dirty="0"/>
                    </a:p>
                  </a:txBody>
                  <a:tcPr/>
                </a:tc>
                <a:tc>
                  <a:txBody>
                    <a:bodyPr/>
                    <a:lstStyle/>
                    <a:p>
                      <a:r>
                        <a:rPr lang="nl-NL" sz="1200" dirty="0" smtClean="0"/>
                        <a:t>Heel goed, ook bij 3d-vormen. </a:t>
                      </a:r>
                      <a:endParaRPr lang="nl-NL" sz="1200" dirty="0"/>
                    </a:p>
                  </a:txBody>
                  <a:tcPr/>
                </a:tc>
              </a:tr>
            </a:tbl>
          </a:graphicData>
        </a:graphic>
      </p:graphicFrame>
      <p:sp>
        <p:nvSpPr>
          <p:cNvPr id="5" name="Tekstvak 4"/>
          <p:cNvSpPr txBox="1"/>
          <p:nvPr/>
        </p:nvSpPr>
        <p:spPr>
          <a:xfrm>
            <a:off x="3779912" y="3212976"/>
            <a:ext cx="704616" cy="369332"/>
          </a:xfrm>
          <a:prstGeom prst="rect">
            <a:avLst/>
          </a:prstGeom>
          <a:noFill/>
        </p:spPr>
        <p:txBody>
          <a:bodyPr wrap="none" rtlCol="0">
            <a:spAutoFit/>
          </a:bodyPr>
          <a:lstStyle/>
          <a:p>
            <a:r>
              <a:rPr lang="nl-NL" dirty="0" smtClean="0"/>
              <a:t>linker</a:t>
            </a:r>
            <a:endParaRPr lang="nl-NL" dirty="0"/>
          </a:p>
        </p:txBody>
      </p:sp>
      <p:sp>
        <p:nvSpPr>
          <p:cNvPr id="6" name="Tekstvak 5"/>
          <p:cNvSpPr txBox="1"/>
          <p:nvPr/>
        </p:nvSpPr>
        <p:spPr>
          <a:xfrm>
            <a:off x="5868144" y="3212976"/>
            <a:ext cx="936104" cy="369332"/>
          </a:xfrm>
          <a:prstGeom prst="rect">
            <a:avLst/>
          </a:prstGeom>
          <a:noFill/>
        </p:spPr>
        <p:txBody>
          <a:bodyPr wrap="square" rtlCol="0">
            <a:spAutoFit/>
          </a:bodyPr>
          <a:lstStyle/>
          <a:p>
            <a:r>
              <a:rPr lang="nl-NL" dirty="0" smtClean="0"/>
              <a:t>rechter</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1889</Words>
  <Application>Microsoft Office PowerPoint</Application>
  <PresentationFormat>Diavoorstelling (4:3)</PresentationFormat>
  <Paragraphs>166</Paragraphs>
  <Slides>21</Slides>
  <Notes>5</Notes>
  <HiddenSlides>0</HiddenSlides>
  <MMClips>1</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Office-thema</vt:lpstr>
      <vt:lpstr>Hoe werken hersenen?</vt:lpstr>
      <vt:lpstr>Deelonderwerpen</vt:lpstr>
      <vt:lpstr>Hoe werken de Hersenen?</vt:lpstr>
      <vt:lpstr>Dia 4</vt:lpstr>
      <vt:lpstr>Dia 5</vt:lpstr>
      <vt:lpstr>Dia 6</vt:lpstr>
      <vt:lpstr>Functies en de ligging ervan in de hersenen</vt:lpstr>
      <vt:lpstr>Wat is het verschil met de linker en rechterhelft?</vt:lpstr>
      <vt:lpstr> </vt:lpstr>
      <vt:lpstr> </vt:lpstr>
      <vt:lpstr>Evolueert het menselijk brein ook?</vt:lpstr>
      <vt:lpstr> </vt:lpstr>
      <vt:lpstr> </vt:lpstr>
      <vt:lpstr>Wat is introvert en extravert?</vt:lpstr>
      <vt:lpstr>Dia 15</vt:lpstr>
      <vt:lpstr>Wat is de invloed van hormonen? </vt:lpstr>
      <vt:lpstr> </vt:lpstr>
      <vt:lpstr>Dia 18</vt:lpstr>
      <vt:lpstr> </vt:lpstr>
      <vt:lpstr>Conclusie</vt:lpstr>
      <vt:lpstr>Evaluatie</vt:lpstr>
    </vt:vector>
  </TitlesOfParts>
  <Company>CSG Het Noordik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hersenen</dc:title>
  <dc:creator>CSG Het Noordik</dc:creator>
  <cp:lastModifiedBy>Admin</cp:lastModifiedBy>
  <cp:revision>64</cp:revision>
  <dcterms:created xsi:type="dcterms:W3CDTF">2011-01-10T07:43:47Z</dcterms:created>
  <dcterms:modified xsi:type="dcterms:W3CDTF">2012-09-30T11:26:40Z</dcterms:modified>
</cp:coreProperties>
</file>