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l-NL"/>
  <c:chart>
    <c:title>
      <c:tx>
        <c:rich>
          <a:bodyPr/>
          <a:lstStyle/>
          <a:p>
            <a:pPr>
              <a:defRPr/>
            </a:pPr>
            <a:r>
              <a:rPr lang="en-US" sz="1600" dirty="0" err="1" smtClean="0"/>
              <a:t>Duurzame</a:t>
            </a:r>
            <a:r>
              <a:rPr lang="en-US" sz="1600" dirty="0" smtClean="0"/>
              <a:t> </a:t>
            </a:r>
            <a:r>
              <a:rPr lang="en-US" sz="1600" dirty="0" err="1" smtClean="0"/>
              <a:t>energie</a:t>
            </a:r>
            <a:r>
              <a:rPr lang="en-US" sz="1600" dirty="0" smtClean="0"/>
              <a:t> in Nederland in 2020</a:t>
            </a:r>
            <a:endParaRPr lang="en-US" sz="1600" dirty="0"/>
          </a:p>
        </c:rich>
      </c:tx>
      <c:layout>
        <c:manualLayout>
          <c:xMode val="edge"/>
          <c:yMode val="edge"/>
          <c:x val="7.8204580103751392E-2"/>
          <c:y val="3.6413199376226738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43%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1.5259142330965541E-2"/>
                  <c:y val="-2.332682555384216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1%</a:t>
                    </a:r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/>
                      <a:t>6%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24%</a:t>
                    </a:r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/>
                      <a:t>4%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nl-NL"/>
              </a:p>
            </c:txPr>
            <c:showPercent val="1"/>
            <c:showLeaderLines val="1"/>
          </c:dLbls>
          <c:cat>
            <c:strRef>
              <c:f>Sheet1!$A$2:$A$9</c:f>
              <c:strCache>
                <c:ptCount val="8"/>
                <c:pt idx="0">
                  <c:v>Bio-energie</c:v>
                </c:pt>
                <c:pt idx="1">
                  <c:v>Aardwarmte</c:v>
                </c:pt>
                <c:pt idx="2">
                  <c:v>Energie-opslag</c:v>
                </c:pt>
                <c:pt idx="3">
                  <c:v>Warmtepompen</c:v>
                </c:pt>
                <c:pt idx="4">
                  <c:v>Zon-Thermisch</c:v>
                </c:pt>
                <c:pt idx="5">
                  <c:v>Zon-PV</c:v>
                </c:pt>
                <c:pt idx="6">
                  <c:v>Windenergie</c:v>
                </c:pt>
                <c:pt idx="7">
                  <c:v>Waterkracht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43</c:v>
                </c:pt>
                <c:pt idx="1">
                  <c:v>1</c:v>
                </c:pt>
                <c:pt idx="2">
                  <c:v>6</c:v>
                </c:pt>
                <c:pt idx="3">
                  <c:v>24</c:v>
                </c:pt>
                <c:pt idx="4">
                  <c:v>4</c:v>
                </c:pt>
                <c:pt idx="5">
                  <c:v>4</c:v>
                </c:pt>
                <c:pt idx="6">
                  <c:v>17</c:v>
                </c:pt>
                <c:pt idx="7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534776610743467"/>
          <c:y val="0.1691795503895106"/>
          <c:w val="0.24717053204622277"/>
          <c:h val="0.68164441098800743"/>
        </c:manualLayout>
      </c:layout>
      <c:txPr>
        <a:bodyPr/>
        <a:lstStyle/>
        <a:p>
          <a:pPr>
            <a:defRPr sz="1100"/>
          </a:pPr>
          <a:endParaRPr lang="nl-NL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nl-N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F3C84-36B5-4301-980C-83DB16A6FAB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9301-50DE-416F-AC52-F15F5FF19F5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59301-50DE-416F-AC52-F15F5FF19F57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8858D5A6-DBC0-445A-852F-0019E83FD908}" type="datetimeFigureOut">
              <a:rPr lang="nl-NL" smtClean="0"/>
              <a:pPr/>
              <a:t>30-9-2012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930AFA94-72C5-4FB6-AC91-4D4FC5EF44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ijksoverheid.nl/onderwerpen/co2-opslag" TargetMode="External"/><Relationship Id="rId13" Type="http://schemas.openxmlformats.org/officeDocument/2006/relationships/image" Target="../media/image31.png"/><Relationship Id="rId18" Type="http://schemas.openxmlformats.org/officeDocument/2006/relationships/hyperlink" Target="http://www.milieuloket.nl/9353000/1/j9vvhurbs7rzkq9/vhurdyxq5fv8" TargetMode="External"/><Relationship Id="rId26" Type="http://schemas.openxmlformats.org/officeDocument/2006/relationships/hyperlink" Target="http://flood.firetree.net/?ll=48.3416,14.6777&amp;z=13&amp;m=7" TargetMode="External"/><Relationship Id="rId3" Type="http://schemas.openxmlformats.org/officeDocument/2006/relationships/image" Target="../media/image26.jpeg"/><Relationship Id="rId21" Type="http://schemas.openxmlformats.org/officeDocument/2006/relationships/image" Target="../media/image35.jpeg"/><Relationship Id="rId7" Type="http://schemas.openxmlformats.org/officeDocument/2006/relationships/image" Target="../media/image28.gif"/><Relationship Id="rId12" Type="http://schemas.openxmlformats.org/officeDocument/2006/relationships/hyperlink" Target="http://nl.wikipedia.org/wiki/CO2-afvang_en_-opslag" TargetMode="External"/><Relationship Id="rId17" Type="http://schemas.openxmlformats.org/officeDocument/2006/relationships/image" Target="../media/image33.gif"/><Relationship Id="rId25" Type="http://schemas.openxmlformats.org/officeDocument/2006/relationships/image" Target="../media/image37.gif"/><Relationship Id="rId2" Type="http://schemas.openxmlformats.org/officeDocument/2006/relationships/hyperlink" Target="http://www.nu.nl/politiek/2535332/nederland-haalt-klimaatdoelen-in-2020.html" TargetMode="External"/><Relationship Id="rId16" Type="http://schemas.openxmlformats.org/officeDocument/2006/relationships/hyperlink" Target="http://www.stichtingmilieunet.nl/andersbekekenblog/ietsanders/city-of-green-rings-gwanggyo-power-centre-by-mvrdv.html" TargetMode="External"/><Relationship Id="rId20" Type="http://schemas.openxmlformats.org/officeDocument/2006/relationships/hyperlink" Target="http://globalwarming.berrens.nl/gevolgen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no.nl/index.cfm" TargetMode="External"/><Relationship Id="rId11" Type="http://schemas.openxmlformats.org/officeDocument/2006/relationships/image" Target="../media/image30.gif"/><Relationship Id="rId24" Type="http://schemas.openxmlformats.org/officeDocument/2006/relationships/hyperlink" Target="http://www.google.nl/imghp?hl=nl&amp;tab=ii&amp;q=google%20afbeeldingen" TargetMode="External"/><Relationship Id="rId5" Type="http://schemas.openxmlformats.org/officeDocument/2006/relationships/image" Target="../media/image27.png"/><Relationship Id="rId15" Type="http://schemas.openxmlformats.org/officeDocument/2006/relationships/image" Target="../media/image32.gif"/><Relationship Id="rId23" Type="http://schemas.openxmlformats.org/officeDocument/2006/relationships/image" Target="../media/image36.png"/><Relationship Id="rId10" Type="http://schemas.openxmlformats.org/officeDocument/2006/relationships/hyperlink" Target="http://opinie.volkskrant.nl/artikel/show/id/7076/CO2-opslag" TargetMode="External"/><Relationship Id="rId19" Type="http://schemas.openxmlformats.org/officeDocument/2006/relationships/image" Target="../media/image34.png"/><Relationship Id="rId4" Type="http://schemas.openxmlformats.org/officeDocument/2006/relationships/hyperlink" Target="http://www.zonnepanelen.nl/indexhome.php?gclid=COyswKeauqkCFUsf3godJh9fRw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://www.mvrdv.nl/" TargetMode="External"/><Relationship Id="rId22" Type="http://schemas.openxmlformats.org/officeDocument/2006/relationships/hyperlink" Target="http://www.natuurenmilieu.nl/page.php?pageID=76&amp;itemID=1853&amp;themaID=7" TargetMode="External"/><Relationship Id="rId27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3212976"/>
            <a:ext cx="4953000" cy="312440"/>
          </a:xfrm>
        </p:spPr>
        <p:txBody>
          <a:bodyPr>
            <a:noAutofit/>
          </a:bodyPr>
          <a:lstStyle/>
          <a:p>
            <a:pPr algn="ctr"/>
            <a:r>
              <a:rPr lang="nl-NL" sz="1600" dirty="0" smtClean="0"/>
              <a:t>Gevolgen voor het klimaat</a:t>
            </a:r>
            <a:r>
              <a:rPr lang="nl-NL" sz="1600" dirty="0"/>
              <a:t> </a:t>
            </a:r>
            <a:r>
              <a:rPr lang="nl-NL" sz="1600" dirty="0" smtClean="0"/>
              <a:t>en oplossingen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nl-NL" sz="4400" dirty="0" smtClean="0"/>
              <a:t>K</a:t>
            </a:r>
            <a:r>
              <a:rPr lang="nl-NL" sz="4400" b="0" dirty="0" smtClean="0">
                <a:solidFill>
                  <a:schemeClr val="tx1"/>
                </a:solidFill>
              </a:rPr>
              <a:t>oolstofdioxide-uitstoot</a:t>
            </a:r>
            <a:endParaRPr lang="nl-NL" sz="4400" b="0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ecocafe.files.wordpress.com/2010/04/468_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672"/>
            <a:ext cx="2166945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t2.gstatic.com/images?q=tbn:ANd9GcTfsr39nBewtaS5yO6CSkeV91yLS3Ft-OBJTxT85Yb4wdxmucOJ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2144348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2" name="Picture 6" descr="http://www.columbusmagazine.nl/images/upload/21d57/548x365/21d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6672"/>
            <a:ext cx="2160000" cy="143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vak 13"/>
          <p:cNvSpPr txBox="1"/>
          <p:nvPr/>
        </p:nvSpPr>
        <p:spPr>
          <a:xfrm>
            <a:off x="3707904" y="515719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 smtClean="0"/>
              <a:t>Leonie Koenderink                Laurien Koers                Okan Bakar</a:t>
            </a:r>
          </a:p>
          <a:p>
            <a:pPr algn="ctr"/>
            <a:endParaRPr lang="nl-NL" sz="1200" dirty="0" smtClean="0"/>
          </a:p>
          <a:p>
            <a:pPr algn="ctr"/>
            <a:r>
              <a:rPr lang="nl-NL" sz="1200" dirty="0" smtClean="0"/>
              <a:t>          ANW                                 MRM                           17-06-2011</a:t>
            </a:r>
          </a:p>
        </p:txBody>
      </p:sp>
      <p:pic>
        <p:nvPicPr>
          <p:cNvPr id="14344" name="Picture 8" descr="http://www.helpdeskwater.nl/publish/pages/22444/overstromin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2145600" cy="2090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BRONVERMELDING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203848" y="3717032"/>
            <a:ext cx="1080120" cy="229344"/>
          </a:xfrm>
        </p:spPr>
        <p:txBody>
          <a:bodyPr>
            <a:normAutofit fontScale="32500" lnSpcReduction="20000"/>
          </a:bodyPr>
          <a:lstStyle/>
          <a:p>
            <a:r>
              <a:rPr lang="nl-NL" dirty="0" smtClean="0"/>
              <a:t>Klik op de logo’s voor de link</a:t>
            </a:r>
            <a:endParaRPr lang="nl-NL" dirty="0"/>
          </a:p>
        </p:txBody>
      </p:sp>
      <p:pic>
        <p:nvPicPr>
          <p:cNvPr id="3074" name="Picture 2" descr="http://t1.gstatic.com/images?q=tbn:ANd9GcQNhSy-oIcVnzQZtJ1X86MrCgwEDynRzIAUnSa_fPIoMYqODaC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8640"/>
            <a:ext cx="926976" cy="849729"/>
          </a:xfrm>
          <a:prstGeom prst="rect">
            <a:avLst/>
          </a:prstGeom>
          <a:noFill/>
        </p:spPr>
      </p:pic>
      <p:pic>
        <p:nvPicPr>
          <p:cNvPr id="3076" name="Picture 4" descr="Zonnepanel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340768"/>
            <a:ext cx="2381250" cy="676276"/>
          </a:xfrm>
          <a:prstGeom prst="rect">
            <a:avLst/>
          </a:prstGeom>
          <a:noFill/>
        </p:spPr>
      </p:pic>
      <p:pic>
        <p:nvPicPr>
          <p:cNvPr id="3078" name="Picture 6" descr="TNO innovation for life">
            <a:hlinkClick r:id="rId6" tooltip="TNO innovation for lif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76672"/>
            <a:ext cx="2133600" cy="381000"/>
          </a:xfrm>
          <a:prstGeom prst="rect">
            <a:avLst/>
          </a:prstGeom>
          <a:noFill/>
        </p:spPr>
      </p:pic>
      <p:pic>
        <p:nvPicPr>
          <p:cNvPr id="3080" name="Picture 8" descr="Rijksoverheid.n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1340768"/>
            <a:ext cx="1200150" cy="714375"/>
          </a:xfrm>
          <a:prstGeom prst="rect">
            <a:avLst/>
          </a:prstGeom>
          <a:noFill/>
        </p:spPr>
      </p:pic>
      <p:pic>
        <p:nvPicPr>
          <p:cNvPr id="3082" name="Picture 10" descr="de Volkskran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4653136"/>
            <a:ext cx="1990725" cy="590550"/>
          </a:xfrm>
          <a:prstGeom prst="rect">
            <a:avLst/>
          </a:prstGeom>
          <a:noFill/>
        </p:spPr>
      </p:pic>
      <p:pic>
        <p:nvPicPr>
          <p:cNvPr id="3086" name="Picture 14" descr="http://weblogs.nrc.nl/media/files/2009/11/wikipedia-logo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4581128"/>
            <a:ext cx="1023425" cy="1253644"/>
          </a:xfrm>
          <a:prstGeom prst="rect">
            <a:avLst/>
          </a:prstGeom>
          <a:noFill/>
        </p:spPr>
      </p:pic>
      <p:pic>
        <p:nvPicPr>
          <p:cNvPr id="3088" name="Picture 16" descr="http://www.spaceintelligenceagency.nl/collaborators-logos/LOGO_mvrdv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95736" y="4653136"/>
            <a:ext cx="1748805" cy="571159"/>
          </a:xfrm>
          <a:prstGeom prst="rect">
            <a:avLst/>
          </a:prstGeom>
          <a:noFill/>
        </p:spPr>
      </p:pic>
      <p:pic>
        <p:nvPicPr>
          <p:cNvPr id="3090" name="Picture 18" descr="http://data.boomerang.nl/m/milieunet/image/anders-bekeken/s100/banneranders-bekeken-blog-170x148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39752" y="5445224"/>
            <a:ext cx="1241516" cy="1080120"/>
          </a:xfrm>
          <a:prstGeom prst="rect">
            <a:avLst/>
          </a:prstGeom>
          <a:noFill/>
        </p:spPr>
      </p:pic>
      <p:pic>
        <p:nvPicPr>
          <p:cNvPr id="3092" name="Picture 20" descr="Milieuloket">
            <a:hlinkClick r:id="rId18" tooltip="naar Home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67944" y="5877272"/>
            <a:ext cx="1781175" cy="428626"/>
          </a:xfrm>
          <a:prstGeom prst="rect">
            <a:avLst/>
          </a:prstGeom>
          <a:noFill/>
        </p:spPr>
      </p:pic>
      <p:pic>
        <p:nvPicPr>
          <p:cNvPr id="3094" name="Picture 22" descr="glob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12360" y="5589240"/>
            <a:ext cx="838200" cy="838201"/>
          </a:xfrm>
          <a:prstGeom prst="rect">
            <a:avLst/>
          </a:prstGeom>
          <a:noFill/>
        </p:spPr>
      </p:pic>
      <p:pic>
        <p:nvPicPr>
          <p:cNvPr id="3097" name="Picture 25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44208" y="5805264"/>
            <a:ext cx="9429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Google Afbeeldingen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44208" y="260648"/>
            <a:ext cx="2196852" cy="875558"/>
          </a:xfrm>
          <a:prstGeom prst="rect">
            <a:avLst/>
          </a:prstGeom>
          <a:noFill/>
        </p:spPr>
      </p:pic>
      <p:pic>
        <p:nvPicPr>
          <p:cNvPr id="21" name="Picture 3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20272" y="1340768"/>
            <a:ext cx="940297" cy="64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7704" y="2852936"/>
            <a:ext cx="6629400" cy="741040"/>
          </a:xfrm>
        </p:spPr>
        <p:txBody>
          <a:bodyPr/>
          <a:lstStyle/>
          <a:p>
            <a:pPr algn="ctr"/>
            <a:r>
              <a:rPr lang="nl-NL" sz="4400" dirty="0" smtClean="0"/>
              <a:t>HUIDIGE SITUATIE</a:t>
            </a:r>
            <a:endParaRPr lang="nl-NL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383360" y="4653136"/>
            <a:ext cx="5760640" cy="15841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nl-NL" sz="1400" dirty="0" smtClean="0"/>
              <a:t> Grote gevolgen voor de wereld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nl-NL" sz="1400" dirty="0" smtClean="0"/>
              <a:t> Afspraken om de totale CO2 uitstoot te verminderen</a:t>
            </a:r>
          </a:p>
        </p:txBody>
      </p:sp>
      <p:pic>
        <p:nvPicPr>
          <p:cNvPr id="15362" name="Picture 2" descr="http://nieuws-2.nl/lokaal/org/59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84" y="404664"/>
            <a:ext cx="2160000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://www.chloordioxide.com/pics/koeltoren%20(300%20x%2027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17352"/>
            <a:ext cx="2160000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3383360" y="620688"/>
            <a:ext cx="576064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50196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nature al veel koolstofdioxide in de lucht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50196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Door de mens grotere concentratie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nl-NL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50196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056" y="-99392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sz="4900" dirty="0" smtClean="0"/>
              <a:t>GEVOLGEN</a:t>
            </a:r>
            <a:endParaRPr lang="nl-NL" sz="4900" dirty="0"/>
          </a:p>
        </p:txBody>
      </p:sp>
      <p:pic>
        <p:nvPicPr>
          <p:cNvPr id="1026" name="Picture 2" descr="http://www.milieuloket.nl/9353217/g/broeikaseff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672408" cy="2710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2555776" y="2564904"/>
            <a:ext cx="2304256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Temperatuur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Zachte winters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Droge zomers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Bosbranden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Minder gewassen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Minder drinkwater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Ziektes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Tornado’s </a:t>
            </a:r>
          </a:p>
          <a:p>
            <a:pPr marL="457200" lvl="2">
              <a:spcBef>
                <a:spcPts val="5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nl-NL" sz="1400" b="1" dirty="0" smtClean="0">
                <a:solidFill>
                  <a:srgbClr val="000000">
                    <a:alpha val="50196"/>
                  </a:srgbClr>
                </a:solidFill>
              </a:rPr>
              <a:t> Orkanen</a:t>
            </a:r>
          </a:p>
          <a:p>
            <a:pPr marL="457200" lvl="2"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endParaRPr lang="nl-NL" sz="1400" b="1" dirty="0" smtClean="0">
              <a:solidFill>
                <a:srgbClr val="000000">
                  <a:alpha val="50196"/>
                </a:srgbClr>
              </a:solidFill>
            </a:endParaRPr>
          </a:p>
        </p:txBody>
      </p:sp>
      <p:pic>
        <p:nvPicPr>
          <p:cNvPr id="1028" name="Picture 4" descr="http://endtimes.punt.nl/upload/back/Bosbranden_turki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2160000" cy="136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http://www.hln.be/static/FOTO/pe/1/16/4/large_396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2160000" cy="1621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vakantie.paginablog.nl/vakantie/floridatornad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2160000" cy="157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248400" cy="1143000"/>
          </a:xfrm>
        </p:spPr>
        <p:txBody>
          <a:bodyPr/>
          <a:lstStyle/>
          <a:p>
            <a:r>
              <a:rPr lang="nl-NL" dirty="0" smtClean="0"/>
              <a:t>GEVOLGEN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151474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32040" y="371703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Zeespiegelstijging van 5 meter in Nederland</a:t>
            </a:r>
            <a:endParaRPr lang="nl-NL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3135136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3717032"/>
            <a:ext cx="26901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Zeespiegelstijging van 1 meter in Nederland</a:t>
            </a:r>
            <a:endParaRPr lang="nl-NL" sz="1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3135600" cy="2020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5576" y="6165304"/>
            <a:ext cx="3300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Zeespiegelstijging van 30 meter in Noord-West Europa</a:t>
            </a:r>
            <a:endParaRPr lang="nl-NL" sz="11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3150000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60032" y="6165304"/>
            <a:ext cx="2733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Zeespiegelstijging van 30 meter in de wereld</a:t>
            </a:r>
            <a:endParaRPr lang="nl-N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79712" y="270892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small" spc="2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OPLOSSINGEN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cap="small" spc="200" dirty="0" smtClean="0">
                <a:latin typeface="+mj-lt"/>
                <a:ea typeface="+mj-ea"/>
                <a:cs typeface="+mj-cs"/>
              </a:rPr>
              <a:t>v</a:t>
            </a:r>
            <a:r>
              <a:rPr lang="nl-NL" sz="1200" cap="small" spc="200" noProof="0" dirty="0" smtClean="0">
                <a:latin typeface="+mj-lt"/>
                <a:ea typeface="+mj-ea"/>
                <a:cs typeface="+mj-cs"/>
              </a:rPr>
              <a:t>an de overheid</a:t>
            </a:r>
            <a:endParaRPr kumimoji="0" lang="nl-NL" sz="1200" b="0" i="0" u="none" strike="noStrike" kern="1200" cap="small" spc="2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195736" y="4509120"/>
            <a:ext cx="6336704" cy="2057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CO2 uitstoot verminderen door auto’s met groene labels te subsidiëren.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CO2 opslag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Opstellen klimaatdoelen 2020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Internationale verplichtingen Kyoto-protocol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6146" name="Picture 2" descr="http://www.dzine-online.nl/client27/nb/images/uploaded/inspiratiemail/1cfDtJ-A-l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1270588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http://www.engineersonline.nl/wosimages/nieuws_17827_20159_item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135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Chart 6"/>
          <p:cNvGraphicFramePr/>
          <p:nvPr/>
        </p:nvGraphicFramePr>
        <p:xfrm>
          <a:off x="4211960" y="0"/>
          <a:ext cx="4743648" cy="287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720" y="188640"/>
            <a:ext cx="8435280" cy="129614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MAATREGELEN EN OPLOSSINGEN</a:t>
            </a:r>
            <a:br>
              <a:rPr lang="nl-NL" sz="3600" dirty="0" smtClean="0"/>
            </a:br>
            <a:r>
              <a:rPr lang="nl-NL" sz="1200" dirty="0" smtClean="0"/>
              <a:t>individueel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2420888"/>
            <a:ext cx="6248400" cy="3840163"/>
          </a:xfrm>
        </p:spPr>
        <p:txBody>
          <a:bodyPr/>
          <a:lstStyle/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Je hebt hulp van de overheid nodig</a:t>
            </a: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Groene stroom gebruiken</a:t>
            </a: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Elektrische auto</a:t>
            </a: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LED-verlichting</a:t>
            </a:r>
          </a:p>
          <a:p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Zonnepanelen</a:t>
            </a:r>
          </a:p>
          <a:p>
            <a:endParaRPr lang="nl-NL" dirty="0"/>
          </a:p>
        </p:txBody>
      </p:sp>
      <p:pic>
        <p:nvPicPr>
          <p:cNvPr id="23554" name="Picture 2" descr="http://www.verstegen.nl/uploads/images/MVO/groene+st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70604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://www.zonnepanelenadviezen.nl/images/sunpower_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707200" cy="1703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5580112" y="764704"/>
            <a:ext cx="2952328" cy="33123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l-NL" sz="1800" b="1" dirty="0" smtClean="0"/>
              <a:t> Vermindert tijdelijk de CO2 uitstoot</a:t>
            </a:r>
          </a:p>
          <a:p>
            <a:pPr>
              <a:buFont typeface="Arial" pitchFamily="34" charset="0"/>
              <a:buChar char="•"/>
            </a:pPr>
            <a:r>
              <a:rPr lang="nl-NL" sz="1800" b="1" dirty="0" smtClean="0"/>
              <a:t> Het probleem wordt alleen maar vooruit geschoven</a:t>
            </a:r>
          </a:p>
          <a:p>
            <a:pPr>
              <a:buFont typeface="Arial" pitchFamily="34" charset="0"/>
              <a:buChar char="•"/>
            </a:pPr>
            <a:r>
              <a:rPr lang="nl-NL" sz="1800" b="1" dirty="0" smtClean="0"/>
              <a:t> Erg duur</a:t>
            </a:r>
          </a:p>
          <a:p>
            <a:pPr>
              <a:buFont typeface="Arial" pitchFamily="34" charset="0"/>
              <a:buChar char="•"/>
            </a:pPr>
            <a:r>
              <a:rPr lang="nl-NL" sz="1800" b="1" dirty="0" smtClean="0"/>
              <a:t> Kost veel energie</a:t>
            </a:r>
          </a:p>
          <a:p>
            <a:pPr>
              <a:buFont typeface="Arial" pitchFamily="34" charset="0"/>
              <a:buChar char="•"/>
            </a:pPr>
            <a:r>
              <a:rPr lang="nl-NL" sz="1800" b="1" dirty="0" smtClean="0"/>
              <a:t> Gevaarlijk om te vervoeren</a:t>
            </a:r>
          </a:p>
          <a:p>
            <a:pPr>
              <a:buFont typeface="Arial" pitchFamily="34" charset="0"/>
              <a:buChar char="•"/>
            </a:pPr>
            <a:r>
              <a:rPr lang="nl-NL" sz="1800" b="1" dirty="0" smtClean="0"/>
              <a:t> Erg giftig als het vrij komt, vanwege de hoge concentratie CO2</a:t>
            </a:r>
            <a:endParaRPr lang="nl-NL" sz="18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 smtClean="0"/>
              <a:t>ACTUALITEIT</a:t>
            </a:r>
            <a:endParaRPr lang="nl-NL" sz="44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907704" y="5733256"/>
            <a:ext cx="61206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50196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Koolstofdioxide-opslag</a:t>
            </a:r>
            <a:r>
              <a:rPr kumimoji="0" lang="nl-NL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alpha val="50196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de grond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50196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www.exxonmobil.nl/Benelux-Dutch/Newsroom/Publications/20070426_ReflexHTM_NL/bitmaps/help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4714875" cy="3171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GROENE STEDEN</a:t>
            </a:r>
            <a:endParaRPr lang="nl-NL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3419872" y="2492896"/>
            <a:ext cx="5544616" cy="1944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nl-NL" sz="1200" dirty="0" smtClean="0"/>
              <a:t> Een alternatief, als het zo door blijft gaan.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nl-NL" sz="1200" dirty="0" smtClean="0"/>
              <a:t> Toekomstige oplossing op grote schaal.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Vooral voor landen die overstroomd kunnen worden, zoals Nederland.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nl-NL" sz="1200" dirty="0" smtClean="0"/>
              <a:t> Ook goed voor het milieu.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nl-NL" sz="1200" dirty="0" smtClean="0"/>
              <a:t> Eén grote gemeenschap.</a:t>
            </a:r>
          </a:p>
          <a:p>
            <a:pPr>
              <a:spcBef>
                <a:spcPts val="0"/>
              </a:spcBef>
            </a:pPr>
            <a:endParaRPr lang="nl-NL" sz="1200" dirty="0" smtClean="0"/>
          </a:p>
          <a:p>
            <a:pPr lvl="2">
              <a:lnSpc>
                <a:spcPct val="150000"/>
              </a:lnSpc>
              <a:spcBef>
                <a:spcPts val="0"/>
              </a:spcBef>
            </a:pPr>
            <a:endParaRPr lang="nl-NL" sz="1200" dirty="0" smtClean="0"/>
          </a:p>
        </p:txBody>
      </p:sp>
      <p:pic>
        <p:nvPicPr>
          <p:cNvPr id="16386" name="Picture 2" descr="http://www.express.be/pictures/300@280/Carlo/gwanggy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92" y="620688"/>
            <a:ext cx="2160000" cy="15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://urbantvguide.nl.s31499.gridserver.com/wp-content/uploads/2010/01/singapore-green-ro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13102"/>
            <a:ext cx="2160000" cy="1435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Picture 6" descr="http://www.gizmosforgeeks.com/wordpress/uploads/2008/06/lilypad-floating-c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92" y="4725144"/>
            <a:ext cx="2160000" cy="157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http://www.dieseko.nl/uploadedfiles/producten/bard_offshore_i_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6117" y="4725144"/>
            <a:ext cx="2229979" cy="157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48400" cy="1143000"/>
          </a:xfrm>
        </p:spPr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pic>
        <p:nvPicPr>
          <p:cNvPr id="4098" name="Picture 2" descr="http://www.natuurinformatie.nl/sites/ecomare.devleet/contents/i000850/kwartair-middel-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2520000" cy="33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www.digischool.nl/kleioscoop/europees%20parl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2520000" cy="189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10"/>
          <p:cNvSpPr txBox="1">
            <a:spLocks/>
          </p:cNvSpPr>
          <p:nvPr/>
        </p:nvSpPr>
        <p:spPr>
          <a:xfrm>
            <a:off x="3419872" y="2492896"/>
            <a:ext cx="5544616" cy="19442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Char char=""/>
              <a:tabLst/>
              <a:defRPr/>
            </a:pPr>
            <a:endParaRPr kumimoji="0" lang="nl-NL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51920" y="2276872"/>
            <a:ext cx="4968552" cy="3840163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Er zijn vele koude en warme periodes geweest op aarde.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Als de wereldleiders iets willen bereiken, moeten ze ophouden met eindeloos debatteren en de knoop doorhakken.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endParaRPr lang="nl-NL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endParaRPr lang="nl-NL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nl-NL" b="1" dirty="0" err="1" smtClean="0">
                <a:solidFill>
                  <a:schemeClr val="bg1">
                    <a:lumMod val="65000"/>
                  </a:schemeClr>
                </a:solidFill>
              </a:rPr>
              <a:t>Óf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 niets doen en kijken hoe het loopt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lang="nl-NL" b="1" dirty="0" err="1" smtClean="0">
                <a:solidFill>
                  <a:schemeClr val="bg1">
                    <a:lumMod val="65000"/>
                  </a:schemeClr>
                </a:solidFill>
              </a:rPr>
              <a:t>Óf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 met een concreet plan komen.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42</TotalTime>
  <Words>296</Words>
  <Application>Microsoft Office PowerPoint</Application>
  <PresentationFormat>Diavoorstelling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Mod</vt:lpstr>
      <vt:lpstr>Koolstofdioxide-uitstoot</vt:lpstr>
      <vt:lpstr>HUIDIGE SITUATIE</vt:lpstr>
      <vt:lpstr> GEVOLGEN</vt:lpstr>
      <vt:lpstr>GEVOLGEN</vt:lpstr>
      <vt:lpstr>Dia 5</vt:lpstr>
      <vt:lpstr>MAATREGELEN EN OPLOSSINGEN individueel</vt:lpstr>
      <vt:lpstr>ACTUALITEIT</vt:lpstr>
      <vt:lpstr>GROENE STEDEN</vt:lpstr>
      <vt:lpstr>CONCLUSIE</vt:lpstr>
      <vt:lpstr>BRONVERMELDING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hoi</dc:title>
  <dc:creator>Okan</dc:creator>
  <cp:lastModifiedBy>Admin</cp:lastModifiedBy>
  <cp:revision>62</cp:revision>
  <dcterms:created xsi:type="dcterms:W3CDTF">2011-06-03T13:11:18Z</dcterms:created>
  <dcterms:modified xsi:type="dcterms:W3CDTF">2012-09-30T14:07:51Z</dcterms:modified>
</cp:coreProperties>
</file>